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56" r:id="rId2"/>
    <p:sldId id="325" r:id="rId3"/>
    <p:sldId id="326" r:id="rId4"/>
    <p:sldId id="357" r:id="rId5"/>
    <p:sldId id="363" r:id="rId6"/>
    <p:sldId id="364" r:id="rId7"/>
    <p:sldId id="365" r:id="rId8"/>
    <p:sldId id="367" r:id="rId9"/>
    <p:sldId id="368" r:id="rId10"/>
    <p:sldId id="371" r:id="rId11"/>
    <p:sldId id="369" r:id="rId12"/>
    <p:sldId id="370" r:id="rId13"/>
    <p:sldId id="366" r:id="rId14"/>
    <p:sldId id="353" r:id="rId15"/>
    <p:sldId id="354" r:id="rId16"/>
    <p:sldId id="355" r:id="rId17"/>
    <p:sldId id="372" r:id="rId18"/>
    <p:sldId id="373"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Molino" initials="JM" lastIdx="2" clrIdx="0">
    <p:extLst>
      <p:ext uri="{19B8F6BF-5375-455C-9EA6-DF929625EA0E}">
        <p15:presenceInfo xmlns:p15="http://schemas.microsoft.com/office/powerpoint/2012/main" userId="S::JMOLINO@tompkins-co.org::1cc699b0-064e-4969-b862-f29e162bfc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3" autoAdjust="0"/>
    <p:restoredTop sz="95274" autoAdjust="0"/>
  </p:normalViewPr>
  <p:slideViewPr>
    <p:cSldViewPr snapToGrid="0">
      <p:cViewPr varScale="1">
        <p:scale>
          <a:sx n="61" d="100"/>
          <a:sy n="61" d="100"/>
        </p:scale>
        <p:origin x="96"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CF8C6D0A-2E9D-4F7A-909E-49AB3D812585}" type="datetimeFigureOut">
              <a:rPr lang="en-US" smtClean="0"/>
              <a:t>9/5/2019</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313B5DEE-5BD7-470E-9506-2E4AF0982E08}" type="slidenum">
              <a:rPr lang="en-US" smtClean="0"/>
              <a:t>‹#›</a:t>
            </a:fld>
            <a:endParaRPr lang="en-US" dirty="0"/>
          </a:p>
        </p:txBody>
      </p:sp>
    </p:spTree>
    <p:extLst>
      <p:ext uri="{BB962C8B-B14F-4D97-AF65-F5344CB8AC3E}">
        <p14:creationId xmlns:p14="http://schemas.microsoft.com/office/powerpoint/2010/main" val="2804556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DEEB0C6D-8ACB-4582-A56E-3CFBEF918092}" type="datetimeFigureOut">
              <a:rPr lang="en-US" smtClean="0"/>
              <a:t>9/5/2019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2A2E27C9-66B3-44CA-B526-C814902B9C9C}" type="slidenum">
              <a:rPr lang="en-US" smtClean="0"/>
              <a:t>‹#›</a:t>
            </a:fld>
            <a:endParaRPr lang="en-US" dirty="0"/>
          </a:p>
        </p:txBody>
      </p:sp>
    </p:spTree>
    <p:extLst>
      <p:ext uri="{BB962C8B-B14F-4D97-AF65-F5344CB8AC3E}">
        <p14:creationId xmlns:p14="http://schemas.microsoft.com/office/powerpoint/2010/main" val="1173312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A5D6BE-BC74-4742-8FBF-BA99DA334B50}"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E09B56E-62A5-46E4-B97F-E538DADEC7CC}" type="datetime1">
              <a:rPr lang="en-US" smtClean="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0BC1825-4400-4646-98BE-10E5A4E5E384}"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5CE4037-D0D7-461E-B601-6B550D6F74F8}"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1E83F4-A503-435D-8FF5-686C1C255474}"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6E0936-9903-42F2-B12B-16A147F241C6}" type="datetime1">
              <a:rPr lang="en-US" smtClean="0"/>
              <a:t>9/5/2019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5A1812-480B-4C30-A1A6-F4D3F14BDBE1}" type="datetime1">
              <a:rPr lang="en-US" smtClean="0"/>
              <a:t>9/5/2019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1064A-03A5-4027-A3E8-384B76852925}"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B1804C-D7C2-40E2-9934-F744ACE1F42A}"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39F2D-B8BD-41B6-942F-CCA8D1014276}"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C52A7-80C2-4044-8781-C42AAC67C904}" type="datetime1">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1CAD48-B492-4444-A613-AD9A1577095F}" type="datetime1">
              <a:rPr lang="en-US" smtClean="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EA3734-0855-479E-B52C-F7197DB5C1A4}" type="datetime1">
              <a:rPr lang="en-US" smtClean="0"/>
              <a:t>9/5/2019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75A042A-6A8A-4DE2-9591-4DC21AD6C9DB}" type="datetime1">
              <a:rPr lang="en-US" smtClean="0"/>
              <a:t>9/5/2019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38C2767-26B9-4E71-8282-BF961261A4E3}" type="datetime1">
              <a:rPr lang="en-US" smtClean="0"/>
              <a:t>9/5/2019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6848A6E-906F-488B-82CB-F0C8DBAAE65E}" type="datetime1">
              <a:rPr lang="en-US" smtClean="0"/>
              <a:t>9/5/2019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584151-3675-4E5B-BDDF-B7CD110F96BD}" type="datetime1">
              <a:rPr lang="en-US" smtClean="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028732B-CD1B-40D5-AC8D-EC4192141378}" type="datetime1">
              <a:rPr lang="en-US" smtClean="0"/>
              <a:t>9/5/2019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946" y="985982"/>
            <a:ext cx="10155116" cy="3329581"/>
          </a:xfrm>
        </p:spPr>
        <p:txBody>
          <a:bodyPr anchor="ctr"/>
          <a:lstStyle/>
          <a:p>
            <a:pPr algn="ctr"/>
            <a:r>
              <a:rPr lang="en-US" sz="4800" dirty="0"/>
              <a:t>2020 Recommended </a:t>
            </a:r>
            <a:br>
              <a:rPr lang="en-US" sz="4800" dirty="0"/>
            </a:br>
            <a:r>
              <a:rPr lang="en-US" sz="4800" dirty="0"/>
              <a:t>Capital Plan</a:t>
            </a:r>
          </a:p>
        </p:txBody>
      </p:sp>
      <p:sp>
        <p:nvSpPr>
          <p:cNvPr id="3" name="Subtitle 2"/>
          <p:cNvSpPr>
            <a:spLocks noGrp="1"/>
          </p:cNvSpPr>
          <p:nvPr>
            <p:ph type="subTitle" idx="1"/>
          </p:nvPr>
        </p:nvSpPr>
        <p:spPr>
          <a:xfrm>
            <a:off x="1505936" y="4472580"/>
            <a:ext cx="8825658" cy="861420"/>
          </a:xfrm>
        </p:spPr>
        <p:txBody>
          <a:bodyPr anchor="ctr">
            <a:normAutofit/>
          </a:bodyPr>
          <a:lstStyle/>
          <a:p>
            <a:pPr algn="ctr"/>
            <a:r>
              <a:rPr lang="en-US" sz="2800" cap="none" dirty="0"/>
              <a:t>September</a:t>
            </a:r>
            <a:r>
              <a:rPr lang="en-US" sz="2800" dirty="0"/>
              <a:t> 5, 2019</a:t>
            </a:r>
          </a:p>
        </p:txBody>
      </p:sp>
      <p:sp>
        <p:nvSpPr>
          <p:cNvPr id="4" name="Slide Number Placeholder 3">
            <a:extLst>
              <a:ext uri="{FF2B5EF4-FFF2-40B4-BE49-F238E27FC236}">
                <a16:creationId xmlns:a16="http://schemas.microsoft.com/office/drawing/2014/main" id="{F12C2E94-B0AC-4898-943A-575C653BDB30}"/>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340940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205273" y="2515597"/>
            <a:ext cx="4170835"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ITS Infrastructure Replacement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($1.4M)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AB468F9-5797-486D-994B-B55EE875E2F0}"/>
              </a:ext>
            </a:extLst>
          </p:cNvPr>
          <p:cNvSpPr txBox="1"/>
          <p:nvPr/>
        </p:nvSpPr>
        <p:spPr>
          <a:xfrm>
            <a:off x="4507582" y="1239329"/>
            <a:ext cx="7552944"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Considers investing approx. </a:t>
            </a:r>
            <a:r>
              <a:rPr lang="en-US" dirty="0">
                <a:solidFill>
                  <a:prstClr val="black"/>
                </a:solidFill>
                <a:latin typeface="Century Gothic" panose="020B0502020202020204"/>
              </a:rPr>
              <a:t>$1.4 over the next 5 years in various IT infrastructure needs related to keeping our network reliable.</a:t>
            </a:r>
          </a:p>
          <a:p>
            <a:pPr marR="0" lvl="0" algn="l"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Equipment replacements</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include servers, data storage, cameras, UPS and network components.</a:t>
            </a: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Equipment has reached or will reach life expectancy at the time of replacement.</a:t>
            </a:r>
            <a:endPar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Core infrastructure supports 17 buildings and 27 departments.</a:t>
            </a:r>
          </a:p>
          <a:p>
            <a:pPr marR="0" lvl="0" algn="l"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Century Gothic" panose="020B0502020202020204"/>
            </a:endParaRPr>
          </a:p>
          <a:p>
            <a:pPr marL="285750" indent="-285750">
              <a:buFont typeface="Arial" panose="020B0604020202020204" pitchFamily="34" charset="0"/>
              <a:buChar char="•"/>
              <a:defRPr/>
            </a:pPr>
            <a:r>
              <a:rPr lang="en-US" dirty="0">
                <a:solidFill>
                  <a:prstClr val="black"/>
                </a:solidFill>
              </a:rPr>
              <a:t>Est. project cost $1.4M.  Total project amount will be paid in cash with capital contribution.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0915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205273" y="2515597"/>
            <a:ext cx="4170835"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Highway &amp; Bridge Improvements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($9.6M)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AB468F9-5797-486D-994B-B55EE875E2F0}"/>
              </a:ext>
            </a:extLst>
          </p:cNvPr>
          <p:cNvSpPr txBox="1"/>
          <p:nvPr/>
        </p:nvSpPr>
        <p:spPr>
          <a:xfrm>
            <a:off x="4507582" y="1239329"/>
            <a:ext cx="7552944"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Considers the continuation</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of 10-year highway rehabilitation, reconstruction and maintenance plan.</a:t>
            </a: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prstClr val="black"/>
                </a:solidFill>
                <a:latin typeface="Century Gothic" panose="020B0502020202020204"/>
              </a:rPr>
              <a:t>Provides</a:t>
            </a:r>
            <a:r>
              <a:rPr lang="en-US" dirty="0">
                <a:solidFill>
                  <a:prstClr val="black"/>
                </a:solidFill>
                <a:latin typeface="Century Gothic" panose="020B0502020202020204"/>
              </a:rPr>
              <a:t> for a subsequent 5-year round of funding.</a:t>
            </a:r>
          </a:p>
          <a:p>
            <a:pPr marR="0" lvl="0" algn="l"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2020-2023 @ $1.8M; 2024 @ $2.4M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entury Gothic" panose="020B0502020202020204"/>
            </a:endParaRPr>
          </a:p>
          <a:p>
            <a:pPr marL="285750" indent="-285750">
              <a:buFont typeface="Arial" panose="020B0604020202020204" pitchFamily="34" charset="0"/>
              <a:buChar char="•"/>
              <a:defRPr/>
            </a:pPr>
            <a:r>
              <a:rPr lang="en-US" dirty="0">
                <a:solidFill>
                  <a:prstClr val="black"/>
                </a:solidFill>
              </a:rPr>
              <a:t>Est. project cost $9.6M.  Each year is bonded with 10-year bonds.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4132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336870" y="2515597"/>
            <a:ext cx="3890976"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Facility Restoration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($5.6M)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AB468F9-5797-486D-994B-B55EE875E2F0}"/>
              </a:ext>
            </a:extLst>
          </p:cNvPr>
          <p:cNvSpPr txBox="1"/>
          <p:nvPr/>
        </p:nvSpPr>
        <p:spPr>
          <a:xfrm>
            <a:off x="4507582" y="1239329"/>
            <a:ext cx="7552944"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Intended to address backlog of deferred maintenance of existing facilities.</a:t>
            </a:r>
          </a:p>
          <a:p>
            <a:pPr marR="0" lvl="0" algn="l"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Continuation</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of prior facility restoration efforts that included $4M of investment from 2014-2019.</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Proposed capital plan includes $5.6M of investment from 2021-2027 into existing facilities.  $1.4M every other year starting 2021.</a:t>
            </a:r>
          </a:p>
          <a:p>
            <a:pPr marR="0" lvl="0" algn="l" defTabSz="457200" rtl="0" eaLnBrk="1" fontAlgn="auto" latinLnBrk="0" hangingPunct="1">
              <a:lnSpc>
                <a:spcPct val="100000"/>
              </a:lnSpc>
              <a:spcBef>
                <a:spcPts val="0"/>
              </a:spcBef>
              <a:spcAft>
                <a:spcPts val="0"/>
              </a:spcAft>
              <a:buClrTx/>
              <a:buSzTx/>
              <a:tabLst/>
              <a:defRPr/>
            </a:pPr>
            <a:endParaRPr lang="en-US" dirty="0">
              <a:solidFill>
                <a:prstClr val="black"/>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Some of the expected improvements may be partnered with Green Facilities initiative.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entury Gothic" panose="020B0502020202020204"/>
            </a:endParaRPr>
          </a:p>
          <a:p>
            <a:pPr marL="285750" indent="-285750">
              <a:buFont typeface="Arial" panose="020B0604020202020204" pitchFamily="34" charset="0"/>
              <a:buChar char="•"/>
              <a:defRPr/>
            </a:pPr>
            <a:r>
              <a:rPr lang="en-US" dirty="0">
                <a:solidFill>
                  <a:prstClr val="black"/>
                </a:solidFill>
              </a:rPr>
              <a:t>Est. project cost $5.6M.  Each year is bonded with 10-year bonds.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6470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336870" y="2515597"/>
            <a:ext cx="3890976"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Airport Terminal Expansion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($37M)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AB468F9-5797-486D-994B-B55EE875E2F0}"/>
              </a:ext>
            </a:extLst>
          </p:cNvPr>
          <p:cNvSpPr txBox="1"/>
          <p:nvPr/>
        </p:nvSpPr>
        <p:spPr>
          <a:xfrm>
            <a:off x="4507582" y="1239329"/>
            <a:ext cx="7552944" cy="5191165"/>
          </a:xfrm>
          <a:prstGeom prst="rect">
            <a:avLst/>
          </a:prstGeom>
          <a:noFill/>
        </p:spPr>
        <p:txBody>
          <a:bodyPr wrap="square" rtlCol="0">
            <a:spAutoFit/>
          </a:bodyPr>
          <a:lstStyle/>
          <a:p>
            <a:pPr marL="342900" lvl="0" indent="-342900">
              <a:spcBef>
                <a:spcPts val="1000"/>
              </a:spcBef>
              <a:buSzPct val="80000"/>
              <a:buFont typeface="Arial" panose="020B0604020202020204" pitchFamily="34" charset="0"/>
              <a:buChar char="•"/>
            </a:pPr>
            <a:r>
              <a:rPr lang="en-US" sz="2000" dirty="0">
                <a:solidFill>
                  <a:prstClr val="black"/>
                </a:solidFill>
                <a:ea typeface="+mj-ea"/>
                <a:cs typeface="+mj-cs"/>
              </a:rPr>
              <a:t>$37 million terminal renovation &amp; expansion</a:t>
            </a:r>
          </a:p>
          <a:p>
            <a:pPr marL="742950" lvl="1" indent="-285750">
              <a:spcBef>
                <a:spcPts val="1000"/>
              </a:spcBef>
              <a:buSzPct val="80000"/>
              <a:buFont typeface="Arial" panose="020B0604020202020204" pitchFamily="34" charset="0"/>
              <a:buChar char="•"/>
            </a:pPr>
            <a:r>
              <a:rPr lang="en-US" dirty="0">
                <a:solidFill>
                  <a:prstClr val="black"/>
                </a:solidFill>
                <a:ea typeface="+mj-ea"/>
                <a:cs typeface="+mj-cs"/>
              </a:rPr>
              <a:t>$14.2 million State grant</a:t>
            </a:r>
          </a:p>
          <a:p>
            <a:pPr marL="742950" lvl="1" indent="-285750">
              <a:spcBef>
                <a:spcPts val="1000"/>
              </a:spcBef>
              <a:buSzPct val="80000"/>
              <a:buFont typeface="Arial" panose="020B0604020202020204" pitchFamily="34" charset="0"/>
              <a:buChar char="•"/>
            </a:pPr>
            <a:r>
              <a:rPr lang="en-US" dirty="0">
                <a:solidFill>
                  <a:prstClr val="black"/>
                </a:solidFill>
                <a:ea typeface="+mj-ea"/>
                <a:cs typeface="+mj-cs"/>
              </a:rPr>
              <a:t>$12 million FAA</a:t>
            </a:r>
          </a:p>
          <a:p>
            <a:pPr marL="742950" lvl="1" indent="-285750">
              <a:spcBef>
                <a:spcPts val="1000"/>
              </a:spcBef>
              <a:buSzPct val="80000"/>
              <a:buFont typeface="Arial" panose="020B0604020202020204" pitchFamily="34" charset="0"/>
              <a:buChar char="•"/>
            </a:pPr>
            <a:r>
              <a:rPr lang="en-US" dirty="0">
                <a:solidFill>
                  <a:prstClr val="black"/>
                </a:solidFill>
                <a:ea typeface="+mj-ea"/>
                <a:cs typeface="+mj-cs"/>
              </a:rPr>
              <a:t>$1.4 million (CDBG, NYSERDA, Property sale)</a:t>
            </a:r>
          </a:p>
          <a:p>
            <a:pPr marL="742950" lvl="1" indent="-285750">
              <a:spcBef>
                <a:spcPts val="1000"/>
              </a:spcBef>
              <a:buSzPct val="80000"/>
              <a:buFont typeface="Arial" panose="020B0604020202020204" pitchFamily="34" charset="0"/>
              <a:buChar char="•"/>
            </a:pPr>
            <a:r>
              <a:rPr lang="en-US" dirty="0">
                <a:solidFill>
                  <a:prstClr val="black"/>
                </a:solidFill>
                <a:ea typeface="+mj-ea"/>
                <a:cs typeface="+mj-cs"/>
              </a:rPr>
              <a:t>$10 million locally bonded</a:t>
            </a:r>
          </a:p>
          <a:p>
            <a:pPr marL="342900" lvl="0" indent="-342900">
              <a:spcBef>
                <a:spcPts val="1000"/>
              </a:spcBef>
              <a:buSzPct val="80000"/>
              <a:buFont typeface="Arial" panose="020B0604020202020204" pitchFamily="34" charset="0"/>
              <a:buChar char="•"/>
            </a:pPr>
            <a:r>
              <a:rPr lang="en-US" sz="2000" dirty="0">
                <a:solidFill>
                  <a:prstClr val="black"/>
                </a:solidFill>
                <a:ea typeface="+mj-ea"/>
                <a:cs typeface="+mj-cs"/>
              </a:rPr>
              <a:t>Est. $3M in Passenger Facility Charges (PFCs) </a:t>
            </a:r>
          </a:p>
          <a:p>
            <a:pPr marL="742950" lvl="1" indent="-285750">
              <a:spcBef>
                <a:spcPts val="1000"/>
              </a:spcBef>
              <a:buSzPct val="80000"/>
              <a:buFont typeface="Arial" panose="020B0604020202020204" pitchFamily="34" charset="0"/>
              <a:buChar char="•"/>
            </a:pPr>
            <a:r>
              <a:rPr lang="en-US" dirty="0">
                <a:solidFill>
                  <a:prstClr val="black"/>
                </a:solidFill>
                <a:ea typeface="+mj-ea"/>
                <a:cs typeface="+mj-cs"/>
              </a:rPr>
              <a:t>May increase with ITH activity and federal changes</a:t>
            </a:r>
          </a:p>
          <a:p>
            <a:pPr marL="342900" lvl="0" indent="-342900">
              <a:spcBef>
                <a:spcPts val="1000"/>
              </a:spcBef>
              <a:buSzPct val="80000"/>
              <a:buFont typeface="Arial" panose="020B0604020202020204" pitchFamily="34" charset="0"/>
              <a:buChar char="•"/>
            </a:pPr>
            <a:r>
              <a:rPr lang="en-US" sz="2000" dirty="0">
                <a:solidFill>
                  <a:prstClr val="black"/>
                </a:solidFill>
                <a:ea typeface="+mj-ea"/>
                <a:cs typeface="+mj-cs"/>
              </a:rPr>
              <a:t>$7M has been included in Capital Program as local cost</a:t>
            </a:r>
          </a:p>
          <a:p>
            <a:pPr marL="342900" lvl="0" indent="-342900">
              <a:spcBef>
                <a:spcPts val="1000"/>
              </a:spcBef>
              <a:buSzPct val="80000"/>
              <a:buFont typeface="Arial" panose="020B0604020202020204" pitchFamily="34" charset="0"/>
              <a:buChar char="•"/>
            </a:pPr>
            <a:r>
              <a:rPr lang="en-US" sz="2000" dirty="0">
                <a:solidFill>
                  <a:prstClr val="black"/>
                </a:solidFill>
                <a:ea typeface="+mj-ea"/>
                <a:cs typeface="+mj-cs"/>
              </a:rPr>
              <a:t>Operations remain flexible with upcoming changes</a:t>
            </a:r>
          </a:p>
          <a:p>
            <a:pPr marL="742950" lvl="1" indent="-285750">
              <a:spcBef>
                <a:spcPts val="1000"/>
              </a:spcBef>
              <a:buSzPct val="80000"/>
              <a:buFont typeface="Arial" panose="020B0604020202020204" pitchFamily="34" charset="0"/>
              <a:buChar char="•"/>
            </a:pPr>
            <a:r>
              <a:rPr lang="en-US" dirty="0">
                <a:solidFill>
                  <a:prstClr val="black"/>
                </a:solidFill>
                <a:ea typeface="+mj-ea"/>
                <a:cs typeface="+mj-cs"/>
              </a:rPr>
              <a:t>Customs facility online, airline changes, new flights</a:t>
            </a:r>
          </a:p>
          <a:p>
            <a:pPr marL="285750" indent="-285750">
              <a:spcBef>
                <a:spcPts val="1000"/>
              </a:spcBef>
              <a:buSzPct val="80000"/>
              <a:buFont typeface="Arial" panose="020B0604020202020204" pitchFamily="34" charset="0"/>
              <a:buChar char="•"/>
            </a:pPr>
            <a:r>
              <a:rPr lang="en-US" sz="2000" dirty="0">
                <a:solidFill>
                  <a:prstClr val="black"/>
                </a:solidFill>
              </a:rPr>
              <a:t>Est. local cost $7M.  Seeking State for 25-year bonding authority.  Future PFC increases would decrease local share.</a:t>
            </a:r>
            <a:endParaRPr lang="en-US" sz="2000" dirty="0">
              <a:solidFill>
                <a:prstClr val="black"/>
              </a:solidFill>
              <a:ea typeface="+mj-ea"/>
              <a:cs typeface="+mj-cs"/>
            </a:endParaRPr>
          </a:p>
        </p:txBody>
      </p:sp>
    </p:spTree>
    <p:extLst>
      <p:ext uri="{BB962C8B-B14F-4D97-AF65-F5344CB8AC3E}">
        <p14:creationId xmlns:p14="http://schemas.microsoft.com/office/powerpoint/2010/main" val="127108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4507582" y="1707384"/>
            <a:ext cx="7552944" cy="4093428"/>
          </a:xfrm>
          <a:prstGeom prst="rect">
            <a:avLst/>
          </a:prstGeom>
          <a:noFill/>
        </p:spPr>
        <p:txBody>
          <a:bodyPr wrap="square" rtlCol="0">
            <a:spAutoFit/>
          </a:bodyPr>
          <a:lstStyle/>
          <a:p>
            <a:pPr marL="342900" lvl="0" indent="-342900">
              <a:buFont typeface="Arial" panose="020B0604020202020204" pitchFamily="34" charset="0"/>
              <a:buChar char="•"/>
              <a:defRPr/>
            </a:pPr>
            <a:r>
              <a:rPr lang="en-US" sz="2000" dirty="0">
                <a:solidFill>
                  <a:schemeClr val="bg1"/>
                </a:solidFill>
              </a:rPr>
              <a:t>Fund balance in the general fund should take into account a government’s own unique circumstances.</a:t>
            </a:r>
          </a:p>
          <a:p>
            <a:pPr lvl="0">
              <a:defRPr/>
            </a:pPr>
            <a:endParaRPr lang="en-US" sz="2000" noProof="0" dirty="0">
              <a:solidFill>
                <a:schemeClr val="bg1"/>
              </a:solidFill>
              <a:latin typeface="Century Gothic" panose="020B0502020202020204"/>
            </a:endParaRPr>
          </a:p>
          <a:p>
            <a:pPr marL="342900" lvl="0" indent="-342900">
              <a:buFont typeface="Arial" panose="020B0604020202020204" pitchFamily="34" charset="0"/>
              <a:buChar char="•"/>
              <a:defRPr/>
            </a:pPr>
            <a:r>
              <a:rPr lang="en-US" sz="2000" dirty="0">
                <a:solidFill>
                  <a:schemeClr val="bg1"/>
                </a:solidFill>
              </a:rPr>
              <a:t>Governments that may be vulnerable to natural disasters, volatile revenue source, or potentially subject to cuts in state aid and/or federal grants. </a:t>
            </a:r>
          </a:p>
          <a:p>
            <a:pPr lvl="0">
              <a:defRPr/>
            </a:pPr>
            <a:endParaRPr lang="en-US" sz="2000" dirty="0">
              <a:solidFill>
                <a:schemeClr val="bg1"/>
              </a:solidFill>
            </a:endParaRPr>
          </a:p>
          <a:p>
            <a:pPr marL="342900" lvl="0" indent="-342900">
              <a:buFont typeface="Arial" panose="020B0604020202020204" pitchFamily="34" charset="0"/>
              <a:buChar char="•"/>
              <a:defRPr/>
            </a:pPr>
            <a:r>
              <a:rPr lang="en-US" sz="2000" dirty="0">
                <a:solidFill>
                  <a:schemeClr val="bg1"/>
                </a:solidFill>
              </a:rPr>
              <a:t>These factors should be taken into consideration when  considering the appropriate fund balance policy in order to be prepared for changes in financial condition.</a:t>
            </a:r>
          </a:p>
          <a:p>
            <a:pPr marL="342900" lvl="0" indent="-342900">
              <a:buFont typeface="Arial" panose="020B0604020202020204" pitchFamily="34" charset="0"/>
              <a:buChar char="•"/>
              <a:defRPr/>
            </a:pPr>
            <a:endParaRPr lang="en-US" sz="2000" dirty="0">
              <a:solidFill>
                <a:schemeClr val="bg1"/>
              </a:solidFill>
            </a:endParaRPr>
          </a:p>
          <a:p>
            <a:pPr marL="342900" lvl="0" indent="-342900">
              <a:buFont typeface="Arial" panose="020B0604020202020204" pitchFamily="34" charset="0"/>
              <a:buChar char="•"/>
              <a:defRPr/>
            </a:pPr>
            <a:r>
              <a:rPr lang="en-US" sz="2000" dirty="0">
                <a:solidFill>
                  <a:schemeClr val="bg1"/>
                </a:solidFill>
              </a:rPr>
              <a:t>Fund balance policy should include enterprise funds as well.</a:t>
            </a: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11" name="Title 1">
            <a:extLst>
              <a:ext uri="{FF2B5EF4-FFF2-40B4-BE49-F238E27FC236}">
                <a16:creationId xmlns:a16="http://schemas.microsoft.com/office/drawing/2014/main" id="{BC219C2B-189C-4920-88E7-FEF1EC3AD9F1}"/>
              </a:ext>
            </a:extLst>
          </p:cNvPr>
          <p:cNvSpPr>
            <a:spLocks noGrp="1"/>
          </p:cNvSpPr>
          <p:nvPr>
            <p:ph type="title"/>
          </p:nvPr>
        </p:nvSpPr>
        <p:spPr>
          <a:xfrm>
            <a:off x="393290" y="629266"/>
            <a:ext cx="3636545" cy="5594554"/>
          </a:xfrm>
        </p:spPr>
        <p:txBody>
          <a:bodyPr anchor="ctr">
            <a:normAutofit/>
          </a:bodyPr>
          <a:lstStyle/>
          <a:p>
            <a:pPr algn="ctr"/>
            <a:r>
              <a:rPr lang="en-US" sz="4000" dirty="0"/>
              <a:t>Fund Balance Policy Update</a:t>
            </a:r>
            <a:endParaRPr lang="en-US" sz="4800" dirty="0"/>
          </a:p>
        </p:txBody>
      </p:sp>
    </p:spTree>
    <p:extLst>
      <p:ext uri="{BB962C8B-B14F-4D97-AF65-F5344CB8AC3E}">
        <p14:creationId xmlns:p14="http://schemas.microsoft.com/office/powerpoint/2010/main" val="369005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4507582" y="1506893"/>
            <a:ext cx="7552944" cy="470898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Current policy is </a:t>
            </a:r>
            <a:r>
              <a:rPr kumimoji="0" lang="en-US" sz="2000" b="1" i="1" u="none" strike="noStrike" kern="1200" cap="none" spc="0" normalizeH="0" baseline="0" noProof="0" dirty="0">
                <a:ln>
                  <a:noFill/>
                </a:ln>
                <a:solidFill>
                  <a:prstClr val="black"/>
                </a:solidFill>
                <a:effectLst/>
                <a:uLnTx/>
                <a:uFillTx/>
                <a:latin typeface="Century Gothic" panose="020B0502020202020204"/>
                <a:ea typeface="+mn-ea"/>
                <a:cs typeface="+mn-cs"/>
              </a:rPr>
              <a:t>10%</a:t>
            </a: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 of budgeted GF revenues = $19M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GFOA recommends, “at a minimum, that general-purpose governments, regardless of size, maintain unrestricted budgetary fund balance in their general fund of no less than two months of regular general fund operating revenues or regular general fund operating expenditures.” = $31M</a:t>
            </a:r>
          </a:p>
          <a:p>
            <a:pPr marR="0" lvl="0" algn="l" defTabSz="457200" rtl="0" eaLnBrk="1" fontAlgn="auto" latinLnBrk="0" hangingPunct="1">
              <a:lnSpc>
                <a:spcPct val="100000"/>
              </a:lnSpc>
              <a:spcBef>
                <a:spcPts val="0"/>
              </a:spcBef>
              <a:spcAft>
                <a:spcPts val="0"/>
              </a:spcAft>
              <a:buClrTx/>
              <a:buSzTx/>
              <a:tabLst/>
              <a:defRPr/>
            </a:pPr>
            <a:endParaRPr lang="en-US" sz="2000" dirty="0">
              <a:solidFill>
                <a:prstClr val="black"/>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entury Gothic" panose="020B0502020202020204"/>
              </a:rPr>
              <a:t>Median Aa1 Counties in NYS = </a:t>
            </a:r>
            <a:r>
              <a:rPr lang="en-US" sz="2000" b="1" i="1" dirty="0">
                <a:solidFill>
                  <a:prstClr val="black"/>
                </a:solidFill>
                <a:latin typeface="Century Gothic" panose="020B0502020202020204"/>
              </a:rPr>
              <a:t>21.6%</a:t>
            </a:r>
            <a:r>
              <a:rPr lang="en-US" sz="2000" dirty="0">
                <a:solidFill>
                  <a:prstClr val="black"/>
                </a:solidFill>
                <a:latin typeface="Century Gothic" panose="020B0502020202020204"/>
              </a:rPr>
              <a:t> &amp; Median Aa1 Counties in US = </a:t>
            </a:r>
            <a:r>
              <a:rPr lang="en-US" sz="2000" b="1" i="1" dirty="0">
                <a:solidFill>
                  <a:prstClr val="black"/>
                </a:solidFill>
                <a:latin typeface="Century Gothic" panose="020B0502020202020204"/>
              </a:rPr>
              <a:t>31.1%</a:t>
            </a:r>
            <a:endParaRPr kumimoji="0" lang="en-US" sz="2000" b="1" i="1" u="none" strike="noStrike" kern="1200" cap="none" spc="0" normalizeH="0" baseline="0" noProof="0" dirty="0">
              <a:ln>
                <a:noFill/>
              </a:ln>
              <a:solidFill>
                <a:prstClr val="white"/>
              </a:solidFill>
              <a:effectLst/>
              <a:uLnTx/>
              <a:uFillTx/>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indent="-285750">
              <a:buFont typeface="Arial" panose="020B0604020202020204" pitchFamily="34" charset="0"/>
              <a:buChar char="•"/>
              <a:defRPr/>
            </a:pPr>
            <a:r>
              <a:rPr lang="en-US" sz="2000" dirty="0">
                <a:solidFill>
                  <a:prstClr val="black"/>
                </a:solidFill>
              </a:rPr>
              <a:t>Recommend change general fund balance policy to </a:t>
            </a:r>
            <a:r>
              <a:rPr lang="en-US" sz="2000" b="1" i="1" dirty="0">
                <a:solidFill>
                  <a:prstClr val="black"/>
                </a:solidFill>
              </a:rPr>
              <a:t>18%</a:t>
            </a:r>
            <a:r>
              <a:rPr lang="en-US" sz="2000" dirty="0">
                <a:solidFill>
                  <a:prstClr val="black"/>
                </a:solidFill>
              </a:rPr>
              <a:t> of budgeted GF revenues = $34M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11" name="Title 1">
            <a:extLst>
              <a:ext uri="{FF2B5EF4-FFF2-40B4-BE49-F238E27FC236}">
                <a16:creationId xmlns:a16="http://schemas.microsoft.com/office/drawing/2014/main" id="{BC219C2B-189C-4920-88E7-FEF1EC3AD9F1}"/>
              </a:ext>
            </a:extLst>
          </p:cNvPr>
          <p:cNvSpPr>
            <a:spLocks noGrp="1"/>
          </p:cNvSpPr>
          <p:nvPr>
            <p:ph type="title"/>
          </p:nvPr>
        </p:nvSpPr>
        <p:spPr>
          <a:xfrm>
            <a:off x="393290" y="629266"/>
            <a:ext cx="3636545" cy="5594554"/>
          </a:xfrm>
        </p:spPr>
        <p:txBody>
          <a:bodyPr anchor="ctr">
            <a:normAutofit/>
          </a:bodyPr>
          <a:lstStyle/>
          <a:p>
            <a:pPr algn="ctr"/>
            <a:r>
              <a:rPr lang="en-US" sz="4000" dirty="0"/>
              <a:t>Fund Balance Policy Update</a:t>
            </a:r>
            <a:endParaRPr lang="en-US" sz="4800" dirty="0"/>
          </a:p>
        </p:txBody>
      </p:sp>
    </p:spTree>
    <p:extLst>
      <p:ext uri="{BB962C8B-B14F-4D97-AF65-F5344CB8AC3E}">
        <p14:creationId xmlns:p14="http://schemas.microsoft.com/office/powerpoint/2010/main" val="180225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4507582" y="1143000"/>
            <a:ext cx="755294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11" name="Title 1">
            <a:extLst>
              <a:ext uri="{FF2B5EF4-FFF2-40B4-BE49-F238E27FC236}">
                <a16:creationId xmlns:a16="http://schemas.microsoft.com/office/drawing/2014/main" id="{BC219C2B-189C-4920-88E7-FEF1EC3AD9F1}"/>
              </a:ext>
            </a:extLst>
          </p:cNvPr>
          <p:cNvSpPr>
            <a:spLocks noGrp="1"/>
          </p:cNvSpPr>
          <p:nvPr>
            <p:ph type="title"/>
          </p:nvPr>
        </p:nvSpPr>
        <p:spPr>
          <a:xfrm>
            <a:off x="393290" y="629266"/>
            <a:ext cx="3636545" cy="5594554"/>
          </a:xfrm>
        </p:spPr>
        <p:txBody>
          <a:bodyPr anchor="ctr">
            <a:normAutofit/>
          </a:bodyPr>
          <a:lstStyle/>
          <a:p>
            <a:pPr algn="ctr"/>
            <a:r>
              <a:rPr lang="en-US" sz="4000" dirty="0"/>
              <a:t>Fund Balance Policy Update</a:t>
            </a:r>
            <a:endParaRPr lang="en-US" sz="4800" dirty="0"/>
          </a:p>
        </p:txBody>
      </p:sp>
      <p:pic>
        <p:nvPicPr>
          <p:cNvPr id="5" name="Picture 4">
            <a:extLst>
              <a:ext uri="{FF2B5EF4-FFF2-40B4-BE49-F238E27FC236}">
                <a16:creationId xmlns:a16="http://schemas.microsoft.com/office/drawing/2014/main" id="{0D54A156-683B-4038-B458-922803FAB3E4}"/>
              </a:ext>
            </a:extLst>
          </p:cNvPr>
          <p:cNvPicPr>
            <a:picLocks noChangeAspect="1"/>
          </p:cNvPicPr>
          <p:nvPr/>
        </p:nvPicPr>
        <p:blipFill>
          <a:blip r:embed="rId2"/>
          <a:stretch>
            <a:fillRect/>
          </a:stretch>
        </p:blipFill>
        <p:spPr>
          <a:xfrm>
            <a:off x="4770523" y="1612212"/>
            <a:ext cx="7028187" cy="2336103"/>
          </a:xfrm>
          <a:prstGeom prst="rect">
            <a:avLst/>
          </a:prstGeom>
        </p:spPr>
      </p:pic>
      <p:sp>
        <p:nvSpPr>
          <p:cNvPr id="6" name="TextBox 5">
            <a:extLst>
              <a:ext uri="{FF2B5EF4-FFF2-40B4-BE49-F238E27FC236}">
                <a16:creationId xmlns:a16="http://schemas.microsoft.com/office/drawing/2014/main" id="{9FFCA681-9AE7-493A-A317-A61B8F968169}"/>
              </a:ext>
            </a:extLst>
          </p:cNvPr>
          <p:cNvSpPr txBox="1"/>
          <p:nvPr/>
        </p:nvSpPr>
        <p:spPr>
          <a:xfrm>
            <a:off x="4801532" y="4417527"/>
            <a:ext cx="6965043"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Fund balance projecting is subject to change – a snap shot in time.</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Assumptions do not consider current year end results.</a:t>
            </a:r>
          </a:p>
          <a:p>
            <a:endParaRPr lang="en-US" dirty="0">
              <a:solidFill>
                <a:schemeClr val="bg1"/>
              </a:solidFill>
            </a:endParaRPr>
          </a:p>
        </p:txBody>
      </p:sp>
    </p:spTree>
    <p:extLst>
      <p:ext uri="{BB962C8B-B14F-4D97-AF65-F5344CB8AC3E}">
        <p14:creationId xmlns:p14="http://schemas.microsoft.com/office/powerpoint/2010/main" val="49869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4507582" y="1143000"/>
            <a:ext cx="755294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11" name="Title 1">
            <a:extLst>
              <a:ext uri="{FF2B5EF4-FFF2-40B4-BE49-F238E27FC236}">
                <a16:creationId xmlns:a16="http://schemas.microsoft.com/office/drawing/2014/main" id="{BC219C2B-189C-4920-88E7-FEF1EC3AD9F1}"/>
              </a:ext>
            </a:extLst>
          </p:cNvPr>
          <p:cNvSpPr>
            <a:spLocks noGrp="1"/>
          </p:cNvSpPr>
          <p:nvPr>
            <p:ph type="title"/>
          </p:nvPr>
        </p:nvSpPr>
        <p:spPr>
          <a:xfrm>
            <a:off x="393290" y="629266"/>
            <a:ext cx="3636545" cy="5594554"/>
          </a:xfrm>
        </p:spPr>
        <p:txBody>
          <a:bodyPr anchor="ctr">
            <a:normAutofit/>
          </a:bodyPr>
          <a:lstStyle/>
          <a:p>
            <a:pPr algn="ctr"/>
            <a:r>
              <a:rPr lang="en-US" sz="4000" dirty="0"/>
              <a:t>Fund Balance Policy Update</a:t>
            </a:r>
            <a:endParaRPr lang="en-US" sz="4800" dirty="0"/>
          </a:p>
        </p:txBody>
      </p:sp>
      <p:sp>
        <p:nvSpPr>
          <p:cNvPr id="6" name="TextBox 5">
            <a:extLst>
              <a:ext uri="{FF2B5EF4-FFF2-40B4-BE49-F238E27FC236}">
                <a16:creationId xmlns:a16="http://schemas.microsoft.com/office/drawing/2014/main" id="{9FFCA681-9AE7-493A-A317-A61B8F968169}"/>
              </a:ext>
            </a:extLst>
          </p:cNvPr>
          <p:cNvSpPr txBox="1"/>
          <p:nvPr/>
        </p:nvSpPr>
        <p:spPr>
          <a:xfrm>
            <a:off x="4662976" y="5673692"/>
            <a:ext cx="7341450"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Average annual growth in unassigned FB since 2013 = $3.98M.</a:t>
            </a: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Growth slowing in past two years.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A5EA0696-4475-418F-ABE5-2F79602316FE}"/>
              </a:ext>
            </a:extLst>
          </p:cNvPr>
          <p:cNvPicPr>
            <a:picLocks noChangeAspect="1"/>
          </p:cNvPicPr>
          <p:nvPr/>
        </p:nvPicPr>
        <p:blipFill>
          <a:blip r:embed="rId2"/>
          <a:stretch>
            <a:fillRect/>
          </a:stretch>
        </p:blipFill>
        <p:spPr>
          <a:xfrm>
            <a:off x="4639056" y="1304285"/>
            <a:ext cx="7181126" cy="4322062"/>
          </a:xfrm>
          <a:prstGeom prst="rect">
            <a:avLst/>
          </a:prstGeom>
        </p:spPr>
      </p:pic>
    </p:spTree>
    <p:extLst>
      <p:ext uri="{BB962C8B-B14F-4D97-AF65-F5344CB8AC3E}">
        <p14:creationId xmlns:p14="http://schemas.microsoft.com/office/powerpoint/2010/main" val="305416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2C2E94-B0AC-4898-943A-575C653BDB30}"/>
              </a:ext>
            </a:extLst>
          </p:cNvPr>
          <p:cNvSpPr>
            <a:spLocks noGrp="1"/>
          </p:cNvSpPr>
          <p:nvPr>
            <p:ph type="sldNum" sz="quarter" idx="12"/>
          </p:nvPr>
        </p:nvSpPr>
        <p:spPr/>
        <p:txBody>
          <a:bodyPr/>
          <a:lstStyle/>
          <a:p>
            <a:fld id="{D57F1E4F-1CFF-5643-939E-02111984F565}" type="slidenum">
              <a:rPr lang="en-US" smtClean="0"/>
              <a:t>18</a:t>
            </a:fld>
            <a:endParaRPr lang="en-US" dirty="0"/>
          </a:p>
        </p:txBody>
      </p:sp>
      <p:pic>
        <p:nvPicPr>
          <p:cNvPr id="5" name="Picture 4">
            <a:extLst>
              <a:ext uri="{FF2B5EF4-FFF2-40B4-BE49-F238E27FC236}">
                <a16:creationId xmlns:a16="http://schemas.microsoft.com/office/drawing/2014/main" id="{75B98F47-4862-4856-8B07-70554951BBA1}"/>
              </a:ext>
            </a:extLst>
          </p:cNvPr>
          <p:cNvPicPr>
            <a:picLocks noChangeAspect="1"/>
          </p:cNvPicPr>
          <p:nvPr/>
        </p:nvPicPr>
        <p:blipFill>
          <a:blip r:embed="rId2"/>
          <a:stretch>
            <a:fillRect/>
          </a:stretch>
        </p:blipFill>
        <p:spPr>
          <a:xfrm>
            <a:off x="3023349" y="270998"/>
            <a:ext cx="6145301" cy="6316003"/>
          </a:xfrm>
          <a:prstGeom prst="rect">
            <a:avLst/>
          </a:prstGeom>
        </p:spPr>
      </p:pic>
    </p:spTree>
    <p:extLst>
      <p:ext uri="{BB962C8B-B14F-4D97-AF65-F5344CB8AC3E}">
        <p14:creationId xmlns:p14="http://schemas.microsoft.com/office/powerpoint/2010/main" val="48238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280C-C669-4862-8B56-8CFFB263D5FC}"/>
              </a:ext>
            </a:extLst>
          </p:cNvPr>
          <p:cNvSpPr>
            <a:spLocks noGrp="1"/>
          </p:cNvSpPr>
          <p:nvPr>
            <p:ph type="title"/>
          </p:nvPr>
        </p:nvSpPr>
        <p:spPr>
          <a:xfrm>
            <a:off x="393290" y="629266"/>
            <a:ext cx="3636545" cy="5594554"/>
          </a:xfrm>
        </p:spPr>
        <p:txBody>
          <a:bodyPr anchor="ctr">
            <a:normAutofit/>
          </a:bodyPr>
          <a:lstStyle/>
          <a:p>
            <a:pPr algn="ctr"/>
            <a:r>
              <a:rPr lang="en-US" sz="4000" dirty="0"/>
              <a:t>Capital Reinvestment</a:t>
            </a:r>
            <a:endParaRPr lang="en-US" sz="4800" dirty="0"/>
          </a:p>
        </p:txBody>
      </p:sp>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Content Placeholder 2">
            <a:extLst>
              <a:ext uri="{FF2B5EF4-FFF2-40B4-BE49-F238E27FC236}">
                <a16:creationId xmlns:a16="http://schemas.microsoft.com/office/drawing/2014/main" id="{7AC8BA73-34DE-4730-9D9A-D9358A194997}"/>
              </a:ext>
            </a:extLst>
          </p:cNvPr>
          <p:cNvSpPr>
            <a:spLocks noGrp="1"/>
          </p:cNvSpPr>
          <p:nvPr>
            <p:ph idx="1"/>
          </p:nvPr>
        </p:nvSpPr>
        <p:spPr>
          <a:xfrm>
            <a:off x="4639056" y="1524755"/>
            <a:ext cx="7159654" cy="4369772"/>
          </a:xfrm>
        </p:spPr>
        <p:txBody>
          <a:bodyPr>
            <a:normAutofit/>
          </a:bodyPr>
          <a:lstStyle/>
          <a:p>
            <a:pPr marL="0" lvl="0" indent="0" algn="ctr">
              <a:buClr>
                <a:srgbClr val="ACD433"/>
              </a:buClr>
              <a:buNone/>
            </a:pPr>
            <a:r>
              <a:rPr lang="en-US" sz="2200" b="1" i="1" dirty="0">
                <a:solidFill>
                  <a:prstClr val="black"/>
                </a:solidFill>
              </a:rPr>
              <a:t>Proposed 2020-2024 Capital Plan provides a financial strategy to achieving net-zero emissions by 2035.</a:t>
            </a:r>
          </a:p>
          <a:p>
            <a:pPr marL="0" lvl="0" indent="0">
              <a:buClr>
                <a:srgbClr val="ACD433"/>
              </a:buClr>
              <a:buNone/>
            </a:pPr>
            <a:endParaRPr lang="en-US" sz="2200" dirty="0">
              <a:solidFill>
                <a:prstClr val="black"/>
              </a:solidFill>
            </a:endParaRPr>
          </a:p>
          <a:p>
            <a:pPr>
              <a:buClr>
                <a:srgbClr val="ACD433"/>
              </a:buClr>
            </a:pPr>
            <a:r>
              <a:rPr lang="en-US" sz="2200" dirty="0">
                <a:solidFill>
                  <a:prstClr val="black"/>
                </a:solidFill>
              </a:rPr>
              <a:t>Capital Plan proposes approximately $100 million of investment over the next 15 years.</a:t>
            </a:r>
          </a:p>
          <a:p>
            <a:pPr marL="0" indent="0">
              <a:buClr>
                <a:srgbClr val="ACD433"/>
              </a:buClr>
              <a:buNone/>
            </a:pPr>
            <a:endParaRPr lang="en-US" sz="2200" dirty="0">
              <a:solidFill>
                <a:prstClr val="black"/>
              </a:solidFill>
            </a:endParaRPr>
          </a:p>
          <a:p>
            <a:pPr>
              <a:buClr>
                <a:srgbClr val="ACD433"/>
              </a:buClr>
            </a:pPr>
            <a:r>
              <a:rPr lang="en-US" sz="2200" dirty="0">
                <a:solidFill>
                  <a:prstClr val="black"/>
                </a:solidFill>
              </a:rPr>
              <a:t>Recommends a policy change in the annual capital appropriation, by allocating 1.00% (compared to the current 0.5%) of the property tax levy to support capital investment. </a:t>
            </a:r>
          </a:p>
        </p:txBody>
      </p:sp>
      <p:sp>
        <p:nvSpPr>
          <p:cNvPr id="3" name="Slide Number Placeholder 2">
            <a:extLst>
              <a:ext uri="{FF2B5EF4-FFF2-40B4-BE49-F238E27FC236}">
                <a16:creationId xmlns:a16="http://schemas.microsoft.com/office/drawing/2014/main" id="{6C20BDF4-2251-44AB-93BB-07388DF8698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5940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138859" y="415213"/>
            <a:ext cx="3890976" cy="655564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Designates $32 million for</a:t>
            </a:r>
            <a:r>
              <a:rPr kumimoji="0" lang="en-US" sz="2000" b="0" i="0" u="none" strike="noStrike" kern="1200" cap="none" spc="0" normalizeH="0" noProof="0" dirty="0">
                <a:ln>
                  <a:noFill/>
                </a:ln>
                <a:solidFill>
                  <a:prstClr val="white"/>
                </a:solidFill>
                <a:effectLst/>
                <a:uLnTx/>
                <a:uFillTx/>
                <a:latin typeface="Century Gothic" panose="020B0502020202020204"/>
                <a:ea typeface="+mn-ea"/>
                <a:cs typeface="+mn-cs"/>
              </a:rPr>
              <a:t> Green Facility improvements.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Assumes $22 million</a:t>
            </a:r>
            <a:r>
              <a:rPr kumimoji="0" lang="en-US" sz="2000" b="0" i="0" u="none" strike="noStrike" kern="1200" cap="none" spc="0" normalizeH="0" noProof="0" dirty="0">
                <a:ln>
                  <a:noFill/>
                </a:ln>
                <a:solidFill>
                  <a:prstClr val="white"/>
                </a:solidFill>
                <a:effectLst/>
                <a:uLnTx/>
                <a:uFillTx/>
                <a:latin typeface="Century Gothic" panose="020B0502020202020204"/>
                <a:ea typeface="+mn-ea"/>
                <a:cs typeface="+mn-cs"/>
              </a:rPr>
              <a:t> for</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downtown campus.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white"/>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Additional $30 million for</a:t>
            </a:r>
            <a:r>
              <a:rPr kumimoji="0" lang="en-US" sz="2000" b="0" i="0" u="none" strike="noStrike" kern="1200" cap="none" spc="0" normalizeH="0" noProof="0" dirty="0">
                <a:ln>
                  <a:noFill/>
                </a:ln>
                <a:solidFill>
                  <a:prstClr val="white"/>
                </a:solidFill>
                <a:effectLst/>
                <a:uLnTx/>
                <a:uFillTx/>
                <a:latin typeface="Century Gothic" panose="020B0502020202020204"/>
                <a:ea typeface="+mn-ea"/>
                <a:cs typeface="+mn-cs"/>
              </a:rPr>
              <a:t> public safety building improvements.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aseline="0" dirty="0">
              <a:solidFill>
                <a:prstClr val="white"/>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noProof="0" dirty="0">
                <a:ln>
                  <a:noFill/>
                </a:ln>
                <a:solidFill>
                  <a:prstClr val="white"/>
                </a:solidFill>
                <a:effectLst/>
                <a:uLnTx/>
                <a:uFillTx/>
                <a:latin typeface="Century Gothic" panose="020B0502020202020204"/>
                <a:ea typeface="+mn-ea"/>
                <a:cs typeface="+mn-cs"/>
              </a:rPr>
              <a:t>$7 million committed to cover airport improvements.</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$6.5</a:t>
            </a:r>
            <a:r>
              <a:rPr kumimoji="0" lang="en-US" sz="2000" b="0" i="0" u="none" strike="noStrike" kern="1200" cap="none" spc="0" normalizeH="0" noProof="0" dirty="0">
                <a:ln>
                  <a:noFill/>
                </a:ln>
                <a:solidFill>
                  <a:prstClr val="white"/>
                </a:solidFill>
                <a:effectLst/>
                <a:uLnTx/>
                <a:uFillTx/>
                <a:latin typeface="Century Gothic" panose="020B0502020202020204"/>
                <a:ea typeface="+mn-ea"/>
                <a:cs typeface="+mn-cs"/>
              </a:rPr>
              <a:t> million for back up dispatch center and system upgrades.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$2</a:t>
            </a:r>
            <a:r>
              <a:rPr kumimoji="0" lang="en-US" sz="2000" b="0" i="0" u="none" strike="noStrike" kern="1200" cap="none" spc="0" normalizeH="0" noProof="0" dirty="0">
                <a:ln>
                  <a:noFill/>
                </a:ln>
                <a:solidFill>
                  <a:prstClr val="white"/>
                </a:solidFill>
                <a:effectLst/>
                <a:uLnTx/>
                <a:uFillTx/>
                <a:latin typeface="Century Gothic" panose="020B0502020202020204"/>
                <a:ea typeface="+mn-ea"/>
                <a:cs typeface="+mn-cs"/>
              </a:rPr>
              <a:t> million to electrify our passenger fleet.</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AB468F9-5797-486D-994B-B55EE875E2F0}"/>
              </a:ext>
            </a:extLst>
          </p:cNvPr>
          <p:cNvSpPr txBox="1"/>
          <p:nvPr/>
        </p:nvSpPr>
        <p:spPr>
          <a:xfrm>
            <a:off x="5215812" y="5728996"/>
            <a:ext cx="6214188" cy="646331"/>
          </a:xfrm>
          <a:prstGeom prst="rect">
            <a:avLst/>
          </a:prstGeom>
          <a:noFill/>
        </p:spPr>
        <p:txBody>
          <a:bodyPr wrap="square" rtlCol="0">
            <a:spAutoFit/>
          </a:bodyPr>
          <a:lstStyle/>
          <a:p>
            <a:pPr algn="ctr"/>
            <a:r>
              <a:rPr lang="en-US" dirty="0">
                <a:solidFill>
                  <a:schemeClr val="bg1"/>
                </a:solidFill>
              </a:rPr>
              <a:t>Cumulative balance in capital fund includes $2.5M  transfer from General Fund unassigned fund balance.</a:t>
            </a:r>
            <a:endParaRPr lang="en-US" dirty="0"/>
          </a:p>
        </p:txBody>
      </p:sp>
      <p:pic>
        <p:nvPicPr>
          <p:cNvPr id="9" name="Picture 8">
            <a:extLst>
              <a:ext uri="{FF2B5EF4-FFF2-40B4-BE49-F238E27FC236}">
                <a16:creationId xmlns:a16="http://schemas.microsoft.com/office/drawing/2014/main" id="{A36F4E5E-FB58-4F55-9087-5E03BF6605AA}"/>
              </a:ext>
            </a:extLst>
          </p:cNvPr>
          <p:cNvPicPr>
            <a:picLocks noChangeAspect="1"/>
          </p:cNvPicPr>
          <p:nvPr/>
        </p:nvPicPr>
        <p:blipFill>
          <a:blip r:embed="rId2"/>
          <a:stretch>
            <a:fillRect/>
          </a:stretch>
        </p:blipFill>
        <p:spPr>
          <a:xfrm>
            <a:off x="4639055" y="1359145"/>
            <a:ext cx="7384315" cy="3887178"/>
          </a:xfrm>
          <a:prstGeom prst="rect">
            <a:avLst/>
          </a:prstGeom>
        </p:spPr>
      </p:pic>
    </p:spTree>
    <p:extLst>
      <p:ext uri="{BB962C8B-B14F-4D97-AF65-F5344CB8AC3E}">
        <p14:creationId xmlns:p14="http://schemas.microsoft.com/office/powerpoint/2010/main" val="34707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336870" y="2515597"/>
            <a:ext cx="3890976" cy="2369880"/>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en-US" sz="4400" dirty="0">
                <a:solidFill>
                  <a:prstClr val="white"/>
                </a:solidFill>
                <a:latin typeface="Century Gothic" panose="020B0502020202020204"/>
              </a:rPr>
              <a:t>Green Facilities</a:t>
            </a:r>
          </a:p>
          <a:p>
            <a:pPr marR="0" lvl="0" algn="ctr"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lang="en-US" sz="2400" dirty="0">
                <a:solidFill>
                  <a:prstClr val="white"/>
                </a:solidFill>
                <a:latin typeface="Century Gothic" panose="020B0502020202020204"/>
              </a:rPr>
              <a:t>$32M)</a:t>
            </a:r>
          </a:p>
          <a:p>
            <a:pPr marR="0" lvl="0" algn="ctr" defTabSz="4572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rPr>
              <a:t>($4M </a:t>
            </a:r>
            <a:r>
              <a:rPr lang="en-US" sz="1600" noProof="0" dirty="0">
                <a:solidFill>
                  <a:prstClr val="white"/>
                </a:solidFill>
                <a:latin typeface="Century Gothic" panose="020B0502020202020204"/>
              </a:rPr>
              <a:t>grants)</a:t>
            </a:r>
            <a:endParaRPr kumimoji="0" lang="en-US" sz="1600" b="0" i="0" u="none" strike="noStrike" kern="1200" cap="none" spc="0" normalizeH="0" baseline="0" noProof="0" dirty="0">
              <a:ln>
                <a:noFill/>
              </a:ln>
              <a:solidFill>
                <a:prstClr val="white"/>
              </a:solidFill>
              <a:effectLst/>
              <a:uLnTx/>
              <a:uFillTx/>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AB468F9-5797-486D-994B-B55EE875E2F0}"/>
              </a:ext>
            </a:extLst>
          </p:cNvPr>
          <p:cNvSpPr txBox="1"/>
          <p:nvPr/>
        </p:nvSpPr>
        <p:spPr>
          <a:xfrm>
            <a:off x="4507582" y="1239329"/>
            <a:ext cx="7552944" cy="5078313"/>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chemeClr val="bg1"/>
                </a:solidFill>
                <a:latin typeface="Century Gothic" panose="020B0502020202020204"/>
              </a:rPr>
              <a:t>Potential improvements include: </a:t>
            </a:r>
            <a:r>
              <a:rPr lang="en-US" dirty="0">
                <a:solidFill>
                  <a:schemeClr val="bg1"/>
                </a:solidFill>
              </a:rPr>
              <a:t>LED lighting, building envelope sealing, plug load controls, controls optimization, boiler replacement, transformer replacement, solar canopies, geothermal, solar PV, distributed battery storage, and fuel cells.</a:t>
            </a:r>
          </a:p>
          <a:p>
            <a:pPr lvl="0"/>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Preliminary research suggests that such investments could achieve approximately a 90% reduction in current emissions.</a:t>
            </a:r>
          </a:p>
          <a:p>
            <a:pPr lvl="0"/>
            <a:r>
              <a:rPr lang="en-US" dirty="0">
                <a:solidFill>
                  <a:schemeClr val="bg1"/>
                </a:solidFill>
              </a:rPr>
              <a:t> </a:t>
            </a:r>
          </a:p>
          <a:p>
            <a:pPr marL="285750" lvl="0" indent="-285750">
              <a:buFont typeface="Arial" panose="020B0604020202020204" pitchFamily="34" charset="0"/>
              <a:buChar char="•"/>
            </a:pPr>
            <a:r>
              <a:rPr lang="en-US" dirty="0">
                <a:solidFill>
                  <a:schemeClr val="bg1"/>
                </a:solidFill>
              </a:rPr>
              <a:t>New technologies and efficiencies anticipated in the next 15 years, could get the County very close to its net-zero emissions goal.</a:t>
            </a:r>
          </a:p>
          <a:p>
            <a:pPr marL="285750" lvl="0" indent="-285750">
              <a:buFont typeface="Arial" panose="020B0604020202020204" pitchFamily="34" charset="0"/>
              <a:buChar char="•"/>
            </a:pP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The Capital Plan includes $200,000 to hire expert consultants to assist in the detailed engineering work required to move these projects forward.  </a:t>
            </a:r>
          </a:p>
          <a:p>
            <a:pPr marL="285750" lvl="0" indent="-285750">
              <a:buFont typeface="Arial" panose="020B0604020202020204" pitchFamily="34" charset="0"/>
              <a:buChar char="•"/>
            </a:pP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It is envisioned that planning work will occur in 2020/21 with investments commencing in 2022/23.</a:t>
            </a:r>
            <a:endParaRPr kumimoji="0" lang="en-US" sz="1800" b="0" i="0" u="none" strike="noStrike" kern="1200" cap="none" spc="0" normalizeH="0" baseline="0" noProof="0" dirty="0">
              <a:ln>
                <a:noFill/>
              </a:ln>
              <a:solidFill>
                <a:schemeClr val="bg1"/>
              </a:solidFill>
              <a:effectLst/>
              <a:uLnTx/>
              <a:uFillTx/>
              <a:latin typeface="Century Gothic" panose="020B0502020202020204"/>
            </a:endParaRPr>
          </a:p>
        </p:txBody>
      </p:sp>
    </p:spTree>
    <p:extLst>
      <p:ext uri="{BB962C8B-B14F-4D97-AF65-F5344CB8AC3E}">
        <p14:creationId xmlns:p14="http://schemas.microsoft.com/office/powerpoint/2010/main" val="199487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336870" y="2515597"/>
            <a:ext cx="3890976"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Downtown</a:t>
            </a:r>
            <a:r>
              <a:rPr kumimoji="0" lang="en-US" sz="4400" b="0" i="0" u="none" strike="noStrike" kern="1200" cap="none" spc="0" normalizeH="0" noProof="0" dirty="0">
                <a:ln>
                  <a:noFill/>
                </a:ln>
                <a:solidFill>
                  <a:prstClr val="white"/>
                </a:solidFill>
                <a:effectLst/>
                <a:uLnTx/>
                <a:uFillTx/>
                <a:latin typeface="Century Gothic" panose="020B0502020202020204"/>
                <a:ea typeface="+mn-ea"/>
                <a:cs typeface="+mn-cs"/>
              </a:rPr>
              <a:t> Campus</a:t>
            </a:r>
            <a:endPar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($22M)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AB468F9-5797-486D-994B-B55EE875E2F0}"/>
              </a:ext>
            </a:extLst>
          </p:cNvPr>
          <p:cNvSpPr txBox="1"/>
          <p:nvPr/>
        </p:nvSpPr>
        <p:spPr>
          <a:xfrm>
            <a:off x="4507582" y="1239329"/>
            <a:ext cx="7552944" cy="480131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Constructing</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a facility to house County Admin, Attorney, Finance, HR, Clerk, OHR, Planning, Assigned Counsel, ITS, Assessment, BOE.</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Project include </a:t>
            </a:r>
            <a:r>
              <a:rPr lang="en-US" dirty="0">
                <a:solidFill>
                  <a:prstClr val="black"/>
                </a:solidFill>
                <a:latin typeface="Century Gothic" panose="020B0502020202020204"/>
              </a:rPr>
              <a:t>renovations of Old Jail for District Attorney’s Office, Old Court House and COFA annex.</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New construction</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and renovations would </a:t>
            </a:r>
            <a:r>
              <a:rPr kumimoji="0" lang="en-US" sz="1800" b="0" i="0" u="none" strike="noStrike" kern="1200" cap="none" spc="0" normalizeH="0" noProof="0" dirty="0" err="1">
                <a:ln>
                  <a:noFill/>
                </a:ln>
                <a:solidFill>
                  <a:prstClr val="black"/>
                </a:solidFill>
                <a:effectLst/>
                <a:uLnTx/>
                <a:uFillTx/>
                <a:latin typeface="Century Gothic" panose="020B0502020202020204"/>
                <a:ea typeface="+mn-ea"/>
                <a:cs typeface="+mn-cs"/>
              </a:rPr>
              <a:t>targe</a:t>
            </a:r>
            <a:r>
              <a:rPr lang="en-US">
                <a:solidFill>
                  <a:prstClr val="black"/>
                </a:solidFill>
                <a:latin typeface="Century Gothic" panose="020B0502020202020204"/>
              </a:rPr>
              <a:t>t </a:t>
            </a:r>
            <a:r>
              <a:rPr lang="en-US" dirty="0">
                <a:solidFill>
                  <a:prstClr val="black"/>
                </a:solidFill>
                <a:latin typeface="Century Gothic" panose="020B0502020202020204"/>
              </a:rPr>
              <a:t>net-zero energy goals.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Legislature</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has committed $1.775M toward purchase of property.</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It is envisioned that design work will occur in 2020/21 with construction commencing in 2021/22.</a:t>
            </a: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solidFill>
                  <a:prstClr val="black"/>
                </a:solidFill>
                <a:latin typeface="Century Gothic" panose="020B0502020202020204"/>
              </a:rPr>
              <a:t>Est. project cost $22M.  Total amount bonded $17M.</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0852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336870" y="2515597"/>
            <a:ext cx="3890976"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entury Gothic" panose="020B0502020202020204"/>
              </a:rPr>
              <a:t>Public Safety Building</a:t>
            </a:r>
            <a:endPar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($30M)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AB468F9-5797-486D-994B-B55EE875E2F0}"/>
              </a:ext>
            </a:extLst>
          </p:cNvPr>
          <p:cNvSpPr txBox="1"/>
          <p:nvPr/>
        </p:nvSpPr>
        <p:spPr>
          <a:xfrm>
            <a:off x="4507582" y="1239329"/>
            <a:ext cx="7552944" cy="369331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Considers</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substantial renovations to public safety building/jail to meet new energy standards and improve operational layout.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solidFill>
                <a:prstClr val="black"/>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Does not consider a new jail construction.</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solidFill>
                  <a:prstClr val="black"/>
                </a:solidFill>
                <a:latin typeface="Century Gothic" panose="020B0502020202020204"/>
              </a:rPr>
              <a:t>Currently underway with condition assessment of facility.  Will be expanding scope to consider additional office/patrol construction options.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It is envisioned that design work will occur in 2020/21 with investments commencing in 2022/23.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Est. project cost $30M.  Total amount bonded $30M.</a:t>
            </a:r>
          </a:p>
        </p:txBody>
      </p:sp>
    </p:spTree>
    <p:extLst>
      <p:ext uri="{BB962C8B-B14F-4D97-AF65-F5344CB8AC3E}">
        <p14:creationId xmlns:p14="http://schemas.microsoft.com/office/powerpoint/2010/main" val="190858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336870" y="2515597"/>
            <a:ext cx="3890976" cy="24314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entury Gothic" panose="020B0502020202020204"/>
              </a:rPr>
              <a:t>Major Capital Planning Initiatives</a:t>
            </a:r>
            <a:endPar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AB468F9-5797-486D-994B-B55EE875E2F0}"/>
              </a:ext>
            </a:extLst>
          </p:cNvPr>
          <p:cNvSpPr txBox="1"/>
          <p:nvPr/>
        </p:nvSpPr>
        <p:spPr>
          <a:xfrm>
            <a:off x="4507582" y="1283052"/>
            <a:ext cx="7552944" cy="424731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Of the three major planning</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initiatives the Public Safety Building is least developed at this time.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Plan provides flexibility between projects.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entury Gothic" panose="020B0502020202020204"/>
            </a:endParaRPr>
          </a:p>
          <a:p>
            <a:pPr marL="285750" lvl="0" indent="-285750">
              <a:buFont typeface="Arial" panose="020B0604020202020204" pitchFamily="34" charset="0"/>
              <a:buChar char="•"/>
              <a:defRPr/>
            </a:pPr>
            <a:r>
              <a:rPr lang="en-US" dirty="0">
                <a:solidFill>
                  <a:prstClr val="black"/>
                </a:solidFill>
              </a:rPr>
              <a:t>Financing of $84M of project costs:</a:t>
            </a:r>
          </a:p>
          <a:p>
            <a:pPr marL="742950" lvl="1" indent="-285750">
              <a:buFont typeface="Courier New" panose="02070309020205020404" pitchFamily="49" charset="0"/>
              <a:buChar char="o"/>
            </a:pPr>
            <a:r>
              <a:rPr lang="en-US" dirty="0">
                <a:solidFill>
                  <a:prstClr val="black"/>
                </a:solidFill>
              </a:rPr>
              <a:t>$75M = bonded</a:t>
            </a:r>
          </a:p>
          <a:p>
            <a:pPr marL="742950" lvl="1" indent="-285750">
              <a:buFont typeface="Courier New" panose="02070309020205020404" pitchFamily="49" charset="0"/>
              <a:buChar char="o"/>
            </a:pPr>
            <a:r>
              <a:rPr lang="en-US" dirty="0">
                <a:solidFill>
                  <a:prstClr val="black"/>
                </a:solidFill>
              </a:rPr>
              <a:t>$5M = cash </a:t>
            </a:r>
          </a:p>
          <a:p>
            <a:pPr marL="742950" lvl="1" indent="-285750">
              <a:buFont typeface="Courier New" panose="02070309020205020404" pitchFamily="49" charset="0"/>
              <a:buChar char="o"/>
            </a:pPr>
            <a:r>
              <a:rPr lang="en-US" dirty="0">
                <a:solidFill>
                  <a:prstClr val="black"/>
                </a:solidFill>
              </a:rPr>
              <a:t>$4M = grants</a:t>
            </a:r>
          </a:p>
          <a:p>
            <a:pPr lvl="1"/>
            <a:endParaRPr lang="en-US" dirty="0">
              <a:solidFill>
                <a:prstClr val="black"/>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Diligent planning will be critical to implementing successful, on budget projects.</a:t>
            </a:r>
          </a:p>
          <a:p>
            <a:pPr marL="742950" lvl="1" indent="-285750">
              <a:buFont typeface="Courier New" panose="02070309020205020404" pitchFamily="49" charset="0"/>
              <a:buChar char="o"/>
            </a:pPr>
            <a:r>
              <a:rPr lang="en-US" dirty="0">
                <a:solidFill>
                  <a:prstClr val="black"/>
                </a:solidFill>
                <a:latin typeface="Century Gothic" panose="020B0502020202020204"/>
              </a:rPr>
              <a:t>Strategic investments</a:t>
            </a:r>
          </a:p>
          <a:p>
            <a:pPr marL="742950" lvl="1" indent="-285750">
              <a:buFont typeface="Courier New" panose="02070309020205020404" pitchFamily="49" charset="0"/>
              <a:buChar char="o"/>
            </a:pPr>
            <a:r>
              <a:rPr lang="en-US" dirty="0">
                <a:solidFill>
                  <a:prstClr val="black"/>
                </a:solidFill>
                <a:latin typeface="Century Gothic" panose="020B0502020202020204"/>
              </a:rPr>
              <a:t>Managing resources – financial and personnel</a:t>
            </a:r>
          </a:p>
          <a:p>
            <a:pPr marL="742950" lvl="1" indent="-285750">
              <a:buFont typeface="Courier New" panose="02070309020205020404" pitchFamily="49" charset="0"/>
              <a:buChar char="o"/>
            </a:pPr>
            <a:r>
              <a:rPr lang="en-US" dirty="0">
                <a:solidFill>
                  <a:prstClr val="black"/>
                </a:solidFill>
                <a:latin typeface="Century Gothic" panose="020B0502020202020204"/>
              </a:rPr>
              <a:t>PATIENCE and MOTIVATION are the keys to success.</a:t>
            </a:r>
            <a:endParaRPr kumimoji="0" lang="en-US" b="0" i="0" u="none" strike="noStrike" kern="1200" cap="none" spc="0" normalizeH="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7346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336870" y="2515597"/>
            <a:ext cx="3890976"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Emergency Response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($8.8M)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AB468F9-5797-486D-994B-B55EE875E2F0}"/>
              </a:ext>
            </a:extLst>
          </p:cNvPr>
          <p:cNvSpPr txBox="1"/>
          <p:nvPr/>
        </p:nvSpPr>
        <p:spPr>
          <a:xfrm>
            <a:off x="4507582" y="1239329"/>
            <a:ext cx="7552944" cy="507831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Considers development of</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backup dispatch center and system upgrades ($4.75M/$2M = $6.75M)</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Microwave upgrade = $1.8M</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Repair</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&amp; Replacement = $550k</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All projects are expected to be covered by State Interoperable Communications Grant ($700k annually).  No local cost.</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It is envisioned that planning/design work dispatch center and system upgrade</a:t>
            </a:r>
            <a:r>
              <a:rPr lang="en-US" dirty="0">
                <a:solidFill>
                  <a:prstClr val="black"/>
                </a:solidFill>
                <a:latin typeface="Century Gothic" panose="020B0502020202020204"/>
              </a:rPr>
              <a:t>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will occur in 2020/21 with investments commencing in 2022/23.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Microwave</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upgrade will begin in 2020.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solidFill>
                <a:prstClr val="black"/>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Repair &amp; Replacement take place over 2020-2024.</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7827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79B0BE5-482B-4226-87C6-F7B13C4AFB1A}"/>
              </a:ext>
            </a:extLst>
          </p:cNvPr>
          <p:cNvSpPr txBox="1"/>
          <p:nvPr/>
        </p:nvSpPr>
        <p:spPr>
          <a:xfrm>
            <a:off x="336870" y="2515597"/>
            <a:ext cx="3890976"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Green Fleet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($2M)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Slide Number Placeholder 1">
            <a:extLst>
              <a:ext uri="{FF2B5EF4-FFF2-40B4-BE49-F238E27FC236}">
                <a16:creationId xmlns:a16="http://schemas.microsoft.com/office/drawing/2014/main" id="{0F997AA1-8BDF-4D4C-9589-FBDC7DA96B3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AB468F9-5797-486D-994B-B55EE875E2F0}"/>
              </a:ext>
            </a:extLst>
          </p:cNvPr>
          <p:cNvSpPr txBox="1"/>
          <p:nvPr/>
        </p:nvSpPr>
        <p:spPr>
          <a:xfrm>
            <a:off x="4507582" y="1239329"/>
            <a:ext cx="7552944" cy="507831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Considers electrifying 70</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passenger vehicle fleet. </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Recommends making $400k each year</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from 2021-2025.</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Provides funding</a:t>
            </a:r>
            <a:r>
              <a:rPr kumimoji="0" lang="en-US" sz="1800" b="0" i="0" u="none" strike="noStrike" kern="1200" cap="none" spc="0" normalizeH="0" noProof="0" dirty="0">
                <a:ln>
                  <a:noFill/>
                </a:ln>
                <a:solidFill>
                  <a:prstClr val="black"/>
                </a:solidFill>
                <a:effectLst/>
                <a:uLnTx/>
                <a:uFillTx/>
                <a:latin typeface="Century Gothic" panose="020B0502020202020204"/>
                <a:ea typeface="+mn-ea"/>
                <a:cs typeface="+mn-cs"/>
              </a:rPr>
              <a:t> for replacing 12-15 vehicles annually and includes construction of charging stations.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Would make initial replacement of passenger fleet; future replacements would be done with normal budget process.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It is envisioned that planning occur in 2020 with investments commencing in 2021.</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entury Gothic" panose="020B0502020202020204"/>
              </a:rPr>
              <a:t>Planning work may include updating Green Fleet Policy (#9-44) and review of fleet management strategies</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entury Gothic" panose="020B0502020202020204"/>
            </a:endParaRPr>
          </a:p>
          <a:p>
            <a:pPr marL="285750" indent="-285750">
              <a:buFont typeface="Arial" panose="020B0604020202020204" pitchFamily="34" charset="0"/>
              <a:buChar char="•"/>
            </a:pPr>
            <a:r>
              <a:rPr lang="en-US" dirty="0">
                <a:solidFill>
                  <a:prstClr val="black"/>
                </a:solidFill>
              </a:rPr>
              <a:t>Est. project cost $2M.  Total project amount will be paid in cash with capital contribution.</a:t>
            </a:r>
          </a:p>
        </p:txBody>
      </p:sp>
    </p:spTree>
    <p:extLst>
      <p:ext uri="{BB962C8B-B14F-4D97-AF65-F5344CB8AC3E}">
        <p14:creationId xmlns:p14="http://schemas.microsoft.com/office/powerpoint/2010/main" val="29856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8322</TotalTime>
  <Words>1304</Words>
  <Application>Microsoft Office PowerPoint</Application>
  <PresentationFormat>Widescreen</PresentationFormat>
  <Paragraphs>187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Courier New</vt:lpstr>
      <vt:lpstr>Wingdings 3</vt:lpstr>
      <vt:lpstr>Ion</vt:lpstr>
      <vt:lpstr>2020 Recommended  Capital Plan</vt:lpstr>
      <vt:lpstr>Capital Reinvestment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 Balance Policy Update</vt:lpstr>
      <vt:lpstr>Fund Balance Policy Update</vt:lpstr>
      <vt:lpstr>Fund Balance Policy Update</vt:lpstr>
      <vt:lpstr>Fund Balance Policy Update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Budget Retreat</dc:title>
  <dc:creator>Jason Molino</dc:creator>
  <cp:lastModifiedBy>Autumn Edwards</cp:lastModifiedBy>
  <cp:revision>212</cp:revision>
  <cp:lastPrinted>2019-09-05T19:53:58Z</cp:lastPrinted>
  <dcterms:created xsi:type="dcterms:W3CDTF">2018-04-22T13:47:05Z</dcterms:created>
  <dcterms:modified xsi:type="dcterms:W3CDTF">2019-09-05T19:57:01Z</dcterms:modified>
</cp:coreProperties>
</file>