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417" r:id="rId1"/>
  </p:sldMasterIdLst>
  <p:notesMasterIdLst>
    <p:notesMasterId r:id="rId10"/>
  </p:notesMasterIdLst>
  <p:handoutMasterIdLst>
    <p:handoutMasterId r:id="rId11"/>
  </p:handoutMasterIdLst>
  <p:sldIdLst>
    <p:sldId id="264" r:id="rId2"/>
    <p:sldId id="266" r:id="rId3"/>
    <p:sldId id="271" r:id="rId4"/>
    <p:sldId id="275" r:id="rId5"/>
    <p:sldId id="276" r:id="rId6"/>
    <p:sldId id="277" r:id="rId7"/>
    <p:sldId id="274" r:id="rId8"/>
    <p:sldId id="267" r:id="rId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DBB"/>
    <a:srgbClr val="CCCCCC"/>
    <a:srgbClr val="4C6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95" autoAdjust="0"/>
    <p:restoredTop sz="90993" autoAdjust="0"/>
  </p:normalViewPr>
  <p:slideViewPr>
    <p:cSldViewPr>
      <p:cViewPr varScale="1">
        <p:scale>
          <a:sx n="75" d="100"/>
          <a:sy n="75" d="100"/>
        </p:scale>
        <p:origin x="259" y="58"/>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14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168650" cy="479425"/>
          </a:xfrm>
          <a:prstGeom prst="rect">
            <a:avLst/>
          </a:prstGeom>
          <a:noFill/>
          <a:ln w="9525">
            <a:noFill/>
            <a:miter lim="800000"/>
            <a:headEnd/>
            <a:tailEnd/>
          </a:ln>
        </p:spPr>
        <p:txBody>
          <a:bodyPr vert="horz" wrap="square" lIns="95472" tIns="47736" rIns="95472" bIns="47736" numCol="1" anchor="t" anchorCtr="0" compatLnSpc="1">
            <a:prstTxWarp prst="textNoShape">
              <a:avLst/>
            </a:prstTxWarp>
          </a:bodyPr>
          <a:lstStyle>
            <a:lvl1pPr defTabSz="955395">
              <a:defRPr sz="1300">
                <a:latin typeface="Times New Roman" charset="0"/>
              </a:defRPr>
            </a:lvl1pPr>
          </a:lstStyle>
          <a:p>
            <a:pPr>
              <a:defRPr/>
            </a:pPr>
            <a:endParaRPr lang="en-US"/>
          </a:p>
        </p:txBody>
      </p:sp>
      <p:sp>
        <p:nvSpPr>
          <p:cNvPr id="3" name="Date Placeholder 2"/>
          <p:cNvSpPr>
            <a:spLocks noGrp="1"/>
          </p:cNvSpPr>
          <p:nvPr>
            <p:ph type="dt" sz="quarter" idx="1"/>
          </p:nvPr>
        </p:nvSpPr>
        <p:spPr bwMode="auto">
          <a:xfrm>
            <a:off x="4144963" y="1"/>
            <a:ext cx="3168650" cy="479425"/>
          </a:xfrm>
          <a:prstGeom prst="rect">
            <a:avLst/>
          </a:prstGeom>
          <a:noFill/>
          <a:ln w="9525">
            <a:noFill/>
            <a:miter lim="800000"/>
            <a:headEnd/>
            <a:tailEnd/>
          </a:ln>
        </p:spPr>
        <p:txBody>
          <a:bodyPr vert="horz" wrap="square" lIns="95472" tIns="47736" rIns="95472" bIns="47736" numCol="1" anchor="t" anchorCtr="0" compatLnSpc="1">
            <a:prstTxWarp prst="textNoShape">
              <a:avLst/>
            </a:prstTxWarp>
          </a:bodyPr>
          <a:lstStyle>
            <a:lvl1pPr algn="r" defTabSz="955395">
              <a:defRPr sz="1300">
                <a:latin typeface="Times New Roman" charset="0"/>
              </a:defRPr>
            </a:lvl1pPr>
          </a:lstStyle>
          <a:p>
            <a:pPr>
              <a:defRPr/>
            </a:pPr>
            <a:fld id="{0680AFED-A77B-40C7-B8B6-BABC1868B1A9}" type="datetimeFigureOut">
              <a:rPr lang="en-US"/>
              <a:pPr>
                <a:defRPr/>
              </a:pPr>
              <a:t>9/9/2019</a:t>
            </a:fld>
            <a:endParaRPr lang="en-US"/>
          </a:p>
        </p:txBody>
      </p:sp>
      <p:sp>
        <p:nvSpPr>
          <p:cNvPr id="4" name="Footer Placeholder 3"/>
          <p:cNvSpPr>
            <a:spLocks noGrp="1"/>
          </p:cNvSpPr>
          <p:nvPr>
            <p:ph type="ftr" sz="quarter" idx="2"/>
          </p:nvPr>
        </p:nvSpPr>
        <p:spPr bwMode="auto">
          <a:xfrm>
            <a:off x="1" y="9120189"/>
            <a:ext cx="3168650" cy="479425"/>
          </a:xfrm>
          <a:prstGeom prst="rect">
            <a:avLst/>
          </a:prstGeom>
          <a:noFill/>
          <a:ln w="9525">
            <a:noFill/>
            <a:miter lim="800000"/>
            <a:headEnd/>
            <a:tailEnd/>
          </a:ln>
        </p:spPr>
        <p:txBody>
          <a:bodyPr vert="horz" wrap="square" lIns="95472" tIns="47736" rIns="95472" bIns="47736" numCol="1" anchor="b" anchorCtr="0" compatLnSpc="1">
            <a:prstTxWarp prst="textNoShape">
              <a:avLst/>
            </a:prstTxWarp>
          </a:bodyPr>
          <a:lstStyle>
            <a:lvl1pPr defTabSz="955395">
              <a:defRPr sz="1300">
                <a:latin typeface="Times New Roman" charset="0"/>
              </a:defRPr>
            </a:lvl1pPr>
          </a:lstStyle>
          <a:p>
            <a:pPr>
              <a:defRPr/>
            </a:pPr>
            <a:endParaRPr lang="en-US"/>
          </a:p>
        </p:txBody>
      </p:sp>
      <p:sp>
        <p:nvSpPr>
          <p:cNvPr id="5" name="Slide Number Placeholder 4"/>
          <p:cNvSpPr>
            <a:spLocks noGrp="1"/>
          </p:cNvSpPr>
          <p:nvPr>
            <p:ph type="sldNum" sz="quarter" idx="3"/>
          </p:nvPr>
        </p:nvSpPr>
        <p:spPr bwMode="auto">
          <a:xfrm>
            <a:off x="4144963" y="9120189"/>
            <a:ext cx="3168650" cy="479425"/>
          </a:xfrm>
          <a:prstGeom prst="rect">
            <a:avLst/>
          </a:prstGeom>
          <a:noFill/>
          <a:ln w="9525">
            <a:noFill/>
            <a:miter lim="800000"/>
            <a:headEnd/>
            <a:tailEnd/>
          </a:ln>
        </p:spPr>
        <p:txBody>
          <a:bodyPr vert="horz" wrap="square" lIns="95472" tIns="47736" rIns="95472" bIns="47736" numCol="1" anchor="b" anchorCtr="0" compatLnSpc="1">
            <a:prstTxWarp prst="textNoShape">
              <a:avLst/>
            </a:prstTxWarp>
          </a:bodyPr>
          <a:lstStyle>
            <a:lvl1pPr algn="r" defTabSz="955395">
              <a:defRPr sz="1300">
                <a:latin typeface="Times New Roman" charset="0"/>
              </a:defRPr>
            </a:lvl1pPr>
          </a:lstStyle>
          <a:p>
            <a:pPr>
              <a:defRPr/>
            </a:pPr>
            <a:fld id="{295C753C-8A74-4592-AEAA-9A648AB26027}" type="slidenum">
              <a:rPr lang="en-US"/>
              <a:pPr>
                <a:defRPr/>
              </a:pPr>
              <a:t>‹#›</a:t>
            </a:fld>
            <a:endParaRPr lang="en-US"/>
          </a:p>
        </p:txBody>
      </p:sp>
    </p:spTree>
    <p:extLst>
      <p:ext uri="{BB962C8B-B14F-4D97-AF65-F5344CB8AC3E}">
        <p14:creationId xmlns:p14="http://schemas.microsoft.com/office/powerpoint/2010/main" val="3701484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168650" cy="479425"/>
          </a:xfrm>
          <a:prstGeom prst="rect">
            <a:avLst/>
          </a:prstGeom>
          <a:noFill/>
          <a:ln w="9525">
            <a:noFill/>
            <a:miter lim="800000"/>
            <a:headEnd/>
            <a:tailEnd/>
          </a:ln>
        </p:spPr>
        <p:txBody>
          <a:bodyPr vert="horz" wrap="square" lIns="96626" tIns="48313" rIns="96626" bIns="48313" numCol="1" anchor="t" anchorCtr="0" compatLnSpc="1">
            <a:prstTxWarp prst="textNoShape">
              <a:avLst/>
            </a:prstTxWarp>
          </a:bodyPr>
          <a:lstStyle>
            <a:lvl1pPr defTabSz="955395">
              <a:defRPr sz="1300">
                <a:latin typeface="Times New Roman" charset="0"/>
              </a:defRPr>
            </a:lvl1pPr>
          </a:lstStyle>
          <a:p>
            <a:pPr>
              <a:defRPr/>
            </a:pPr>
            <a:endParaRPr lang="en-US"/>
          </a:p>
        </p:txBody>
      </p:sp>
      <p:sp>
        <p:nvSpPr>
          <p:cNvPr id="3" name="Date Placeholder 2"/>
          <p:cNvSpPr>
            <a:spLocks noGrp="1"/>
          </p:cNvSpPr>
          <p:nvPr>
            <p:ph type="dt" idx="1"/>
          </p:nvPr>
        </p:nvSpPr>
        <p:spPr bwMode="auto">
          <a:xfrm>
            <a:off x="4144963" y="1"/>
            <a:ext cx="3168650" cy="479425"/>
          </a:xfrm>
          <a:prstGeom prst="rect">
            <a:avLst/>
          </a:prstGeom>
          <a:noFill/>
          <a:ln w="9525">
            <a:noFill/>
            <a:miter lim="800000"/>
            <a:headEnd/>
            <a:tailEnd/>
          </a:ln>
        </p:spPr>
        <p:txBody>
          <a:bodyPr vert="horz" wrap="square" lIns="96626" tIns="48313" rIns="96626" bIns="48313" numCol="1" anchor="t" anchorCtr="0" compatLnSpc="1">
            <a:prstTxWarp prst="textNoShape">
              <a:avLst/>
            </a:prstTxWarp>
          </a:bodyPr>
          <a:lstStyle>
            <a:lvl1pPr algn="r" defTabSz="955395">
              <a:defRPr sz="1300">
                <a:latin typeface="Times New Roman" charset="0"/>
              </a:defRPr>
            </a:lvl1pPr>
          </a:lstStyle>
          <a:p>
            <a:pPr>
              <a:defRPr/>
            </a:pPr>
            <a:fld id="{073246B7-0637-4FF7-AF47-3DA203D6817F}" type="datetimeFigureOut">
              <a:rPr lang="en-US"/>
              <a:pPr>
                <a:defRPr/>
              </a:pPr>
              <a:t>9/9/2019</a:t>
            </a:fld>
            <a:endParaRPr lang="en-US"/>
          </a:p>
        </p:txBody>
      </p:sp>
      <p:sp>
        <p:nvSpPr>
          <p:cNvPr id="4" name="Slide Image Placeholder 3"/>
          <p:cNvSpPr>
            <a:spLocks noGrp="1" noRot="1" noChangeAspect="1"/>
          </p:cNvSpPr>
          <p:nvPr>
            <p:ph type="sldImg" idx="2"/>
          </p:nvPr>
        </p:nvSpPr>
        <p:spPr>
          <a:xfrm>
            <a:off x="1260475" y="720725"/>
            <a:ext cx="4797425" cy="3598863"/>
          </a:xfrm>
          <a:prstGeom prst="rect">
            <a:avLst/>
          </a:prstGeom>
          <a:noFill/>
          <a:ln w="12700">
            <a:solidFill>
              <a:prstClr val="black"/>
            </a:solidFill>
          </a:ln>
        </p:spPr>
        <p:txBody>
          <a:bodyPr vert="horz" lIns="92519" tIns="46260" rIns="92519" bIns="46260" rtlCol="0" anchor="ctr"/>
          <a:lstStyle/>
          <a:p>
            <a:pPr lvl="0"/>
            <a:endParaRPr lang="en-US" noProof="0" dirty="0"/>
          </a:p>
        </p:txBody>
      </p:sp>
      <p:sp>
        <p:nvSpPr>
          <p:cNvPr id="5" name="Notes Placeholder 4"/>
          <p:cNvSpPr>
            <a:spLocks noGrp="1"/>
          </p:cNvSpPr>
          <p:nvPr>
            <p:ph type="body" sz="quarter" idx="3"/>
          </p:nvPr>
        </p:nvSpPr>
        <p:spPr bwMode="auto">
          <a:xfrm>
            <a:off x="731839" y="4560890"/>
            <a:ext cx="5851525" cy="4319587"/>
          </a:xfrm>
          <a:prstGeom prst="rect">
            <a:avLst/>
          </a:prstGeom>
          <a:noFill/>
          <a:ln w="9525">
            <a:noFill/>
            <a:miter lim="800000"/>
            <a:headEnd/>
            <a:tailEnd/>
          </a:ln>
        </p:spPr>
        <p:txBody>
          <a:bodyPr vert="horz" wrap="square" lIns="96626" tIns="48313" rIns="96626" bIns="483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120189"/>
            <a:ext cx="3168650" cy="479425"/>
          </a:xfrm>
          <a:prstGeom prst="rect">
            <a:avLst/>
          </a:prstGeom>
          <a:noFill/>
          <a:ln w="9525">
            <a:noFill/>
            <a:miter lim="800000"/>
            <a:headEnd/>
            <a:tailEnd/>
          </a:ln>
        </p:spPr>
        <p:txBody>
          <a:bodyPr vert="horz" wrap="square" lIns="96626" tIns="48313" rIns="96626" bIns="48313" numCol="1" anchor="b" anchorCtr="0" compatLnSpc="1">
            <a:prstTxWarp prst="textNoShape">
              <a:avLst/>
            </a:prstTxWarp>
          </a:bodyPr>
          <a:lstStyle>
            <a:lvl1pPr defTabSz="955395">
              <a:defRPr sz="1300">
                <a:latin typeface="Times New Roman" charset="0"/>
              </a:defRPr>
            </a:lvl1pPr>
          </a:lstStyle>
          <a:p>
            <a:pPr>
              <a:defRPr/>
            </a:pPr>
            <a:endParaRPr lang="en-US"/>
          </a:p>
        </p:txBody>
      </p:sp>
      <p:sp>
        <p:nvSpPr>
          <p:cNvPr id="7" name="Slide Number Placeholder 6"/>
          <p:cNvSpPr>
            <a:spLocks noGrp="1"/>
          </p:cNvSpPr>
          <p:nvPr>
            <p:ph type="sldNum" sz="quarter" idx="5"/>
          </p:nvPr>
        </p:nvSpPr>
        <p:spPr bwMode="auto">
          <a:xfrm>
            <a:off x="4144963" y="9120189"/>
            <a:ext cx="3168650" cy="479425"/>
          </a:xfrm>
          <a:prstGeom prst="rect">
            <a:avLst/>
          </a:prstGeom>
          <a:noFill/>
          <a:ln w="9525">
            <a:noFill/>
            <a:miter lim="800000"/>
            <a:headEnd/>
            <a:tailEnd/>
          </a:ln>
        </p:spPr>
        <p:txBody>
          <a:bodyPr vert="horz" wrap="square" lIns="96626" tIns="48313" rIns="96626" bIns="48313" numCol="1" anchor="b" anchorCtr="0" compatLnSpc="1">
            <a:prstTxWarp prst="textNoShape">
              <a:avLst/>
            </a:prstTxWarp>
          </a:bodyPr>
          <a:lstStyle>
            <a:lvl1pPr algn="r" defTabSz="955395">
              <a:defRPr sz="1300">
                <a:latin typeface="Times New Roman" charset="0"/>
              </a:defRPr>
            </a:lvl1pPr>
          </a:lstStyle>
          <a:p>
            <a:pPr>
              <a:defRPr/>
            </a:pPr>
            <a:fld id="{3041A98A-8F64-437C-B6C9-A07E06A2571E}" type="slidenum">
              <a:rPr lang="en-US"/>
              <a:pPr>
                <a:defRPr/>
              </a:pPr>
              <a:t>‹#›</a:t>
            </a:fld>
            <a:endParaRPr lang="en-US"/>
          </a:p>
        </p:txBody>
      </p:sp>
    </p:spTree>
    <p:extLst>
      <p:ext uri="{BB962C8B-B14F-4D97-AF65-F5344CB8AC3E}">
        <p14:creationId xmlns:p14="http://schemas.microsoft.com/office/powerpoint/2010/main" val="4256365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cap="flat">
            <a:solidFill>
              <a:srgbClr val="000000"/>
            </a:solidFill>
            <a:miter lim="800000"/>
            <a:headEnd type="none" w="med" len="med"/>
            <a:tailEnd type="none" w="med" len="med"/>
          </a:ln>
        </p:spPr>
      </p:sp>
      <p:sp>
        <p:nvSpPr>
          <p:cNvPr id="10243" name="Notes Placeholder 2"/>
          <p:cNvSpPr>
            <a:spLocks noGrp="1"/>
          </p:cNvSpPr>
          <p:nvPr>
            <p:ph type="body" idx="1"/>
          </p:nvPr>
        </p:nvSpPr>
        <p:spPr>
          <a:noFill/>
          <a:ln/>
        </p:spPr>
        <p:txBody>
          <a:bodyPr/>
          <a:lstStyle/>
          <a:p>
            <a:pPr eaLnBrk="1" hangingPunct="1">
              <a:spcBef>
                <a:spcPct val="0"/>
              </a:spcBef>
            </a:pPr>
            <a:endParaRPr lang="en-US"/>
          </a:p>
        </p:txBody>
      </p:sp>
      <p:sp>
        <p:nvSpPr>
          <p:cNvPr id="10244" name="Slide Number Placeholder 3"/>
          <p:cNvSpPr>
            <a:spLocks noGrp="1"/>
          </p:cNvSpPr>
          <p:nvPr>
            <p:ph type="sldNum" sz="quarter" idx="5"/>
          </p:nvPr>
        </p:nvSpPr>
        <p:spPr>
          <a:noFill/>
        </p:spPr>
        <p:txBody>
          <a:bodyPr/>
          <a:lstStyle/>
          <a:p>
            <a:pPr defTabSz="953948"/>
            <a:fld id="{3833F20F-32F2-4FAB-856F-A1C1CE8DF058}" type="slidenum">
              <a:rPr lang="en-US" smtClean="0">
                <a:latin typeface="Times New Roman" pitchFamily="18" charset="0"/>
              </a:rPr>
              <a:pPr defTabSz="953948"/>
              <a:t>0</a:t>
            </a:fld>
            <a:endParaRPr lang="en-US" dirty="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cap="flat">
            <a:solidFill>
              <a:srgbClr val="000000"/>
            </a:solidFill>
            <a:miter lim="800000"/>
            <a:headEnd type="none" w="med" len="med"/>
            <a:tailEnd type="none" w="med" len="med"/>
          </a:ln>
        </p:spPr>
      </p:sp>
      <p:sp>
        <p:nvSpPr>
          <p:cNvPr id="11267" name="Notes Placeholder 2"/>
          <p:cNvSpPr>
            <a:spLocks noGrp="1"/>
          </p:cNvSpPr>
          <p:nvPr>
            <p:ph type="body" idx="1"/>
          </p:nvPr>
        </p:nvSpPr>
        <p:spPr>
          <a:noFill/>
          <a:ln/>
        </p:spPr>
        <p:txBody>
          <a:bodyPr/>
          <a:lstStyle/>
          <a:p>
            <a:pPr eaLnBrk="1" hangingPunct="1"/>
            <a:endParaRPr lang="en-US"/>
          </a:p>
        </p:txBody>
      </p:sp>
      <p:sp>
        <p:nvSpPr>
          <p:cNvPr id="11268" name="Slide Number Placeholder 3"/>
          <p:cNvSpPr>
            <a:spLocks noGrp="1"/>
          </p:cNvSpPr>
          <p:nvPr>
            <p:ph type="sldNum" sz="quarter" idx="5"/>
          </p:nvPr>
        </p:nvSpPr>
        <p:spPr>
          <a:noFill/>
        </p:spPr>
        <p:txBody>
          <a:bodyPr/>
          <a:lstStyle/>
          <a:p>
            <a:pPr defTabSz="953948"/>
            <a:fld id="{18409600-5FDC-4F0B-9F0E-3192DC4EE0B7}" type="slidenum">
              <a:rPr lang="en-US" smtClean="0">
                <a:latin typeface="Times New Roman" pitchFamily="18" charset="0"/>
              </a:rPr>
              <a:pPr defTabSz="953948"/>
              <a:t>1</a:t>
            </a:fld>
            <a:endParaRPr lang="en-US" dirty="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cap="flat">
            <a:solidFill>
              <a:srgbClr val="000000"/>
            </a:solidFill>
            <a:miter lim="800000"/>
            <a:headEnd type="none" w="med" len="med"/>
            <a:tailEnd type="none" w="med" len="med"/>
          </a:ln>
        </p:spPr>
      </p:sp>
      <p:sp>
        <p:nvSpPr>
          <p:cNvPr id="12291" name="Notes Placeholder 2"/>
          <p:cNvSpPr>
            <a:spLocks noGrp="1"/>
          </p:cNvSpPr>
          <p:nvPr>
            <p:ph type="body" idx="1"/>
          </p:nvPr>
        </p:nvSpPr>
        <p:spPr>
          <a:noFill/>
          <a:ln/>
        </p:spPr>
        <p:txBody>
          <a:bodyPr/>
          <a:lstStyle/>
          <a:p>
            <a:pPr eaLnBrk="1" hangingPunct="1"/>
            <a:endParaRPr lang="en-US"/>
          </a:p>
        </p:txBody>
      </p:sp>
      <p:sp>
        <p:nvSpPr>
          <p:cNvPr id="12292" name="Slide Number Placeholder 3"/>
          <p:cNvSpPr>
            <a:spLocks noGrp="1"/>
          </p:cNvSpPr>
          <p:nvPr>
            <p:ph type="sldNum" sz="quarter" idx="5"/>
          </p:nvPr>
        </p:nvSpPr>
        <p:spPr>
          <a:noFill/>
        </p:spPr>
        <p:txBody>
          <a:bodyPr/>
          <a:lstStyle/>
          <a:p>
            <a:pPr defTabSz="953948"/>
            <a:fld id="{19EC4009-3F80-4467-AC19-726203DE0D24}" type="slidenum">
              <a:rPr lang="en-US" smtClean="0">
                <a:latin typeface="Times New Roman" pitchFamily="18" charset="0"/>
              </a:rPr>
              <a:pPr defTabSz="953948"/>
              <a:t>2</a:t>
            </a:fld>
            <a:endParaRPr lang="en-US" dirty="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a:noFill/>
          <a:ln/>
        </p:spPr>
        <p:txBody>
          <a:bodyPr/>
          <a:lstStyle/>
          <a:p>
            <a:endParaRPr lang="en-US"/>
          </a:p>
        </p:txBody>
      </p:sp>
      <p:sp>
        <p:nvSpPr>
          <p:cNvPr id="14340" name="Slide Number Placeholder 3"/>
          <p:cNvSpPr>
            <a:spLocks noGrp="1"/>
          </p:cNvSpPr>
          <p:nvPr>
            <p:ph type="sldNum" sz="quarter" idx="5"/>
          </p:nvPr>
        </p:nvSpPr>
        <p:spPr>
          <a:noFill/>
        </p:spPr>
        <p:txBody>
          <a:bodyPr/>
          <a:lstStyle/>
          <a:p>
            <a:pPr defTabSz="953948"/>
            <a:fld id="{8590C01B-1E51-45CA-B600-2CDFE5DB58B1}" type="slidenum">
              <a:rPr lang="en-US" smtClean="0">
                <a:latin typeface="Times New Roman" pitchFamily="18" charset="0"/>
              </a:rPr>
              <a:pPr defTabSz="953948"/>
              <a:t>7</a:t>
            </a:fld>
            <a:endParaRPr lang="en-US" dirty="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9CE896-C56A-4560-A1B6-7EA4D8C0096D}" type="slidenum">
              <a:rPr lang="en-US" smtClean="0"/>
              <a:pPr>
                <a:defRPr/>
              </a:pPr>
              <a:t>‹#›</a:t>
            </a:fld>
            <a:endParaRPr lang="en-US" dirty="0"/>
          </a:p>
        </p:txBody>
      </p:sp>
    </p:spTree>
    <p:extLst>
      <p:ext uri="{BB962C8B-B14F-4D97-AF65-F5344CB8AC3E}">
        <p14:creationId xmlns:p14="http://schemas.microsoft.com/office/powerpoint/2010/main" val="383036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26F32FF-4D12-42B6-95C7-F33AD21B694A}" type="slidenum">
              <a:rPr lang="en-US" smtClean="0"/>
              <a:pPr>
                <a:defRPr/>
              </a:pPr>
              <a:t>‹#›</a:t>
            </a:fld>
            <a:endParaRPr lang="en-US" dirty="0"/>
          </a:p>
        </p:txBody>
      </p:sp>
    </p:spTree>
    <p:extLst>
      <p:ext uri="{BB962C8B-B14F-4D97-AF65-F5344CB8AC3E}">
        <p14:creationId xmlns:p14="http://schemas.microsoft.com/office/powerpoint/2010/main" val="79109459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6F32FF-4D12-42B6-95C7-F33AD21B694A}" type="slidenum">
              <a:rPr lang="en-US" smtClean="0"/>
              <a:pPr>
                <a:defRPr/>
              </a:pPr>
              <a:t>‹#›</a:t>
            </a:fld>
            <a:endParaRPr lang="en-US" dirty="0"/>
          </a:p>
        </p:txBody>
      </p:sp>
    </p:spTree>
    <p:extLst>
      <p:ext uri="{BB962C8B-B14F-4D97-AF65-F5344CB8AC3E}">
        <p14:creationId xmlns:p14="http://schemas.microsoft.com/office/powerpoint/2010/main" val="403496613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6F32FF-4D12-42B6-95C7-F33AD21B694A}" type="slidenum">
              <a:rPr lang="en-US" smtClean="0"/>
              <a:pPr>
                <a:defRPr/>
              </a:pPr>
              <a:t>‹#›</a:t>
            </a:fld>
            <a:endParaRPr lang="en-US" dirty="0"/>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24447515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6F32FF-4D12-42B6-95C7-F33AD21B694A}" type="slidenum">
              <a:rPr lang="en-US" smtClean="0"/>
              <a:pPr>
                <a:defRPr/>
              </a:pPr>
              <a:t>‹#›</a:t>
            </a:fld>
            <a:endParaRPr lang="en-US" dirty="0"/>
          </a:p>
        </p:txBody>
      </p:sp>
    </p:spTree>
    <p:extLst>
      <p:ext uri="{BB962C8B-B14F-4D97-AF65-F5344CB8AC3E}">
        <p14:creationId xmlns:p14="http://schemas.microsoft.com/office/powerpoint/2010/main" val="154228280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US"/>
          </a:p>
        </p:txBody>
      </p:sp>
      <p:sp>
        <p:nvSpPr>
          <p:cNvPr id="4"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6F32FF-4D12-42B6-95C7-F33AD21B694A}" type="slidenum">
              <a:rPr lang="en-US" smtClean="0"/>
              <a:pPr>
                <a:defRPr/>
              </a:pPr>
              <a:t>‹#›</a:t>
            </a:fld>
            <a:endParaRPr lang="en-US" dirty="0"/>
          </a:p>
        </p:txBody>
      </p:sp>
    </p:spTree>
    <p:extLst>
      <p:ext uri="{BB962C8B-B14F-4D97-AF65-F5344CB8AC3E}">
        <p14:creationId xmlns:p14="http://schemas.microsoft.com/office/powerpoint/2010/main" val="231017269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US"/>
          </a:p>
        </p:txBody>
      </p:sp>
      <p:sp>
        <p:nvSpPr>
          <p:cNvPr id="4"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6F32FF-4D12-42B6-95C7-F33AD21B694A}" type="slidenum">
              <a:rPr lang="en-US" smtClean="0"/>
              <a:pPr>
                <a:defRPr/>
              </a:pPr>
              <a:t>‹#›</a:t>
            </a:fld>
            <a:endParaRPr lang="en-US" dirty="0"/>
          </a:p>
        </p:txBody>
      </p:sp>
    </p:spTree>
    <p:extLst>
      <p:ext uri="{BB962C8B-B14F-4D97-AF65-F5344CB8AC3E}">
        <p14:creationId xmlns:p14="http://schemas.microsoft.com/office/powerpoint/2010/main" val="201005726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33EB928-FEC0-4342-943B-6621DDE8D1A9}" type="slidenum">
              <a:rPr lang="en-US" smtClean="0"/>
              <a:pPr>
                <a:defRPr/>
              </a:pPr>
              <a:t>‹#›</a:t>
            </a:fld>
            <a:endParaRPr lang="en-US" dirty="0"/>
          </a:p>
        </p:txBody>
      </p:sp>
    </p:spTree>
    <p:extLst>
      <p:ext uri="{BB962C8B-B14F-4D97-AF65-F5344CB8AC3E}">
        <p14:creationId xmlns:p14="http://schemas.microsoft.com/office/powerpoint/2010/main" val="38932782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9D590D2-5E58-441C-824F-75B27289F506}" type="slidenum">
              <a:rPr lang="en-US" smtClean="0"/>
              <a:pPr>
                <a:defRPr/>
              </a:pPr>
              <a:t>‹#›</a:t>
            </a:fld>
            <a:endParaRPr lang="en-US" dirty="0"/>
          </a:p>
        </p:txBody>
      </p:sp>
    </p:spTree>
    <p:extLst>
      <p:ext uri="{BB962C8B-B14F-4D97-AF65-F5344CB8AC3E}">
        <p14:creationId xmlns:p14="http://schemas.microsoft.com/office/powerpoint/2010/main" val="911750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A146FE4-4670-422F-9732-4DD1102CBAD0}" type="slidenum">
              <a:rPr lang="en-US" smtClean="0"/>
              <a:pPr>
                <a:defRPr/>
              </a:pPr>
              <a:t>‹#›</a:t>
            </a:fld>
            <a:endParaRPr lang="en-US" dirty="0"/>
          </a:p>
        </p:txBody>
      </p:sp>
    </p:spTree>
    <p:extLst>
      <p:ext uri="{BB962C8B-B14F-4D97-AF65-F5344CB8AC3E}">
        <p14:creationId xmlns:p14="http://schemas.microsoft.com/office/powerpoint/2010/main" val="3586914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2893330-67CD-44E1-8F85-693ED6119754}" type="slidenum">
              <a:rPr lang="en-US" smtClean="0"/>
              <a:pPr>
                <a:defRPr/>
              </a:pPr>
              <a:t>‹#›</a:t>
            </a:fld>
            <a:endParaRPr lang="en-US" dirty="0"/>
          </a:p>
        </p:txBody>
      </p:sp>
    </p:spTree>
    <p:extLst>
      <p:ext uri="{BB962C8B-B14F-4D97-AF65-F5344CB8AC3E}">
        <p14:creationId xmlns:p14="http://schemas.microsoft.com/office/powerpoint/2010/main" val="1146373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26F32FF-4D12-42B6-95C7-F33AD21B694A}" type="slidenum">
              <a:rPr lang="en-US" smtClean="0"/>
              <a:pPr>
                <a:defRPr/>
              </a:pPr>
              <a:t>‹#›</a:t>
            </a:fld>
            <a:endParaRPr lang="en-US" dirty="0"/>
          </a:p>
        </p:txBody>
      </p:sp>
    </p:spTree>
    <p:extLst>
      <p:ext uri="{BB962C8B-B14F-4D97-AF65-F5344CB8AC3E}">
        <p14:creationId xmlns:p14="http://schemas.microsoft.com/office/powerpoint/2010/main" val="98682797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78C5B75-2CE4-4443-8462-55549DD730ED}" type="slidenum">
              <a:rPr lang="en-US" smtClean="0"/>
              <a:pPr>
                <a:defRPr/>
              </a:pPr>
              <a:t>‹#›</a:t>
            </a:fld>
            <a:endParaRPr lang="en-US" dirty="0"/>
          </a:p>
        </p:txBody>
      </p:sp>
    </p:spTree>
    <p:extLst>
      <p:ext uri="{BB962C8B-B14F-4D97-AF65-F5344CB8AC3E}">
        <p14:creationId xmlns:p14="http://schemas.microsoft.com/office/powerpoint/2010/main" val="207414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pPr>
              <a:defRPr/>
            </a:pPr>
            <a:endParaRPr lang="en-US"/>
          </a:p>
        </p:txBody>
      </p:sp>
      <p:sp>
        <p:nvSpPr>
          <p:cNvPr id="5" name="Footer Placeholder 3"/>
          <p:cNvSpPr>
            <a:spLocks noGrp="1"/>
          </p:cNvSpPr>
          <p:nvPr>
            <p:ph type="ftr" sz="quarter" idx="11"/>
          </p:nvPr>
        </p:nvSpPr>
        <p:spPr/>
        <p:txBody>
          <a:bodyPr/>
          <a:lstStyle/>
          <a:p>
            <a:pPr>
              <a:defRPr/>
            </a:pPr>
            <a:endParaRPr lang="en-US"/>
          </a:p>
        </p:txBody>
      </p:sp>
      <p:sp>
        <p:nvSpPr>
          <p:cNvPr id="6" name="Slide Number Placeholder 4"/>
          <p:cNvSpPr>
            <a:spLocks noGrp="1"/>
          </p:cNvSpPr>
          <p:nvPr>
            <p:ph type="sldNum" sz="quarter" idx="12"/>
          </p:nvPr>
        </p:nvSpPr>
        <p:spPr/>
        <p:txBody>
          <a:bodyPr/>
          <a:lstStyle/>
          <a:p>
            <a:pPr>
              <a:defRPr/>
            </a:pPr>
            <a:fld id="{63ED9D60-9270-4187-851B-0D7D5332D129}" type="slidenum">
              <a:rPr lang="en-US" smtClean="0"/>
              <a:pPr>
                <a:defRPr/>
              </a:pPr>
              <a:t>‹#›</a:t>
            </a:fld>
            <a:endParaRPr lang="en-US" dirty="0"/>
          </a:p>
        </p:txBody>
      </p:sp>
    </p:spTree>
    <p:extLst>
      <p:ext uri="{BB962C8B-B14F-4D97-AF65-F5344CB8AC3E}">
        <p14:creationId xmlns:p14="http://schemas.microsoft.com/office/powerpoint/2010/main" val="3903042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endParaRPr lang="en-US"/>
          </a:p>
        </p:txBody>
      </p:sp>
      <p:sp>
        <p:nvSpPr>
          <p:cNvPr id="5" name="Footer Placeholder 2"/>
          <p:cNvSpPr>
            <a:spLocks noGrp="1"/>
          </p:cNvSpPr>
          <p:nvPr>
            <p:ph type="ftr" sz="quarter" idx="11"/>
          </p:nvPr>
        </p:nvSpPr>
        <p:spPr/>
        <p:txBody>
          <a:bodyPr/>
          <a:lstStyle/>
          <a:p>
            <a:pPr>
              <a:defRPr/>
            </a:pPr>
            <a:endParaRPr lang="en-US"/>
          </a:p>
        </p:txBody>
      </p:sp>
      <p:sp>
        <p:nvSpPr>
          <p:cNvPr id="6" name="Slide Number Placeholder 3"/>
          <p:cNvSpPr>
            <a:spLocks noGrp="1"/>
          </p:cNvSpPr>
          <p:nvPr>
            <p:ph type="sldNum" sz="quarter" idx="12"/>
          </p:nvPr>
        </p:nvSpPr>
        <p:spPr/>
        <p:txBody>
          <a:bodyPr/>
          <a:lstStyle/>
          <a:p>
            <a:pPr>
              <a:defRPr/>
            </a:pPr>
            <a:fld id="{2FFD9E89-94D2-4F14-919C-405B34B01664}" type="slidenum">
              <a:rPr lang="en-US" smtClean="0"/>
              <a:pPr>
                <a:defRPr/>
              </a:pPr>
              <a:t>‹#›</a:t>
            </a:fld>
            <a:endParaRPr lang="en-US" dirty="0"/>
          </a:p>
        </p:txBody>
      </p:sp>
    </p:spTree>
    <p:extLst>
      <p:ext uri="{BB962C8B-B14F-4D97-AF65-F5344CB8AC3E}">
        <p14:creationId xmlns:p14="http://schemas.microsoft.com/office/powerpoint/2010/main" val="673085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pPr>
              <a:defRPr/>
            </a:pPr>
            <a:endParaRPr lang="en-US"/>
          </a:p>
        </p:txBody>
      </p:sp>
      <p:sp>
        <p:nvSpPr>
          <p:cNvPr id="5" name="Footer Placeholder 5"/>
          <p:cNvSpPr>
            <a:spLocks noGrp="1"/>
          </p:cNvSpPr>
          <p:nvPr>
            <p:ph type="ftr" sz="quarter" idx="11"/>
          </p:nvPr>
        </p:nvSpPr>
        <p:spPr/>
        <p:txBody>
          <a:bodyPr/>
          <a:lstStyle/>
          <a:p>
            <a:pPr>
              <a:defRPr/>
            </a:pPr>
            <a:endParaRPr lang="en-US"/>
          </a:p>
        </p:txBody>
      </p:sp>
      <p:sp>
        <p:nvSpPr>
          <p:cNvPr id="6" name="Slide Number Placeholder 6"/>
          <p:cNvSpPr>
            <a:spLocks noGrp="1"/>
          </p:cNvSpPr>
          <p:nvPr>
            <p:ph type="sldNum" sz="quarter" idx="12"/>
          </p:nvPr>
        </p:nvSpPr>
        <p:spPr/>
        <p:txBody>
          <a:bodyPr/>
          <a:lstStyle/>
          <a:p>
            <a:pPr>
              <a:defRPr/>
            </a:pPr>
            <a:fld id="{C4CFBA23-F2F2-4CA5-B2F3-23FCFB795911}" type="slidenum">
              <a:rPr lang="en-US" smtClean="0"/>
              <a:pPr>
                <a:defRPr/>
              </a:pPr>
              <a:t>‹#›</a:t>
            </a:fld>
            <a:endParaRPr lang="en-US" dirty="0"/>
          </a:p>
        </p:txBody>
      </p:sp>
    </p:spTree>
    <p:extLst>
      <p:ext uri="{BB962C8B-B14F-4D97-AF65-F5344CB8AC3E}">
        <p14:creationId xmlns:p14="http://schemas.microsoft.com/office/powerpoint/2010/main" val="140403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26F32FF-4D12-42B6-95C7-F33AD21B694A}" type="slidenum">
              <a:rPr lang="en-US" smtClean="0"/>
              <a:pPr>
                <a:defRPr/>
              </a:pPr>
              <a:t>‹#›</a:t>
            </a:fld>
            <a:endParaRPr lang="en-US" dirty="0"/>
          </a:p>
        </p:txBody>
      </p:sp>
    </p:spTree>
    <p:extLst>
      <p:ext uri="{BB962C8B-B14F-4D97-AF65-F5344CB8AC3E}">
        <p14:creationId xmlns:p14="http://schemas.microsoft.com/office/powerpoint/2010/main" val="40541988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duotone>
              <a:schemeClr val="bg2">
                <a:shade val="69000"/>
                <a:hueMod val="108000"/>
                <a:satMod val="164000"/>
                <a:lumMod val="74000"/>
              </a:schemeClr>
              <a:schemeClr val="bg2">
                <a:tint val="96000"/>
                <a:hueMod val="88000"/>
                <a:satMod val="140000"/>
                <a:lumMod val="132000"/>
              </a:schemeClr>
            </a:duotone>
            <a:extLst/>
          </a:blip>
          <a:srcRect/>
          <a:stretch>
            <a:fillRect/>
          </a:stretch>
        </a:blipFill>
        <a:effectLst/>
      </p:bgPr>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526F32FF-4D12-42B6-95C7-F33AD21B694A}" type="slidenum">
              <a:rPr lang="en-US" smtClean="0"/>
              <a:pPr>
                <a:defRPr/>
              </a:pPr>
              <a:t>‹#›</a:t>
            </a:fld>
            <a:endParaRPr lang="en-US" dirty="0"/>
          </a:p>
        </p:txBody>
      </p:sp>
    </p:spTree>
    <p:extLst>
      <p:ext uri="{BB962C8B-B14F-4D97-AF65-F5344CB8AC3E}">
        <p14:creationId xmlns:p14="http://schemas.microsoft.com/office/powerpoint/2010/main" val="3259424044"/>
      </p:ext>
    </p:extLst>
  </p:cSld>
  <p:clrMap bg1="dk1" tx1="lt1" bg2="dk2" tx2="lt2" accent1="accent1" accent2="accent2" accent3="accent3" accent4="accent4" accent5="accent5" accent6="accent6" hlink="hlink" folHlink="folHlink"/>
  <p:sldLayoutIdLst>
    <p:sldLayoutId id="2147484418" r:id="rId1"/>
    <p:sldLayoutId id="2147484419" r:id="rId2"/>
    <p:sldLayoutId id="2147484420" r:id="rId3"/>
    <p:sldLayoutId id="2147484421" r:id="rId4"/>
    <p:sldLayoutId id="2147484422" r:id="rId5"/>
    <p:sldLayoutId id="2147484423" r:id="rId6"/>
    <p:sldLayoutId id="2147484424" r:id="rId7"/>
    <p:sldLayoutId id="2147484425" r:id="rId8"/>
    <p:sldLayoutId id="2147484426" r:id="rId9"/>
    <p:sldLayoutId id="2147484427" r:id="rId10"/>
    <p:sldLayoutId id="2147484428" r:id="rId11"/>
    <p:sldLayoutId id="2147484429" r:id="rId12"/>
    <p:sldLayoutId id="2147484430" r:id="rId13"/>
    <p:sldLayoutId id="2147484431" r:id="rId14"/>
    <p:sldLayoutId id="2147484432" r:id="rId15"/>
    <p:sldLayoutId id="2147484433" r:id="rId16"/>
    <p:sldLayoutId id="2147484434"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3AF079E-9A07-4E63-8AD9-396CF9AD2A10}"/>
              </a:ext>
            </a:extLst>
          </p:cNvPr>
          <p:cNvSpPr txBox="1"/>
          <p:nvPr/>
        </p:nvSpPr>
        <p:spPr>
          <a:xfrm>
            <a:off x="2057400" y="838200"/>
            <a:ext cx="5334000" cy="830997"/>
          </a:xfrm>
          <a:prstGeom prst="rect">
            <a:avLst/>
          </a:prstGeom>
          <a:noFill/>
        </p:spPr>
        <p:txBody>
          <a:bodyPr wrap="square" rtlCol="0">
            <a:spAutoFit/>
          </a:bodyPr>
          <a:lstStyle/>
          <a:p>
            <a:pPr algn="ctr"/>
            <a:r>
              <a:rPr lang="en-US" sz="4800" dirty="0"/>
              <a:t>Tompkins County</a:t>
            </a:r>
          </a:p>
        </p:txBody>
      </p:sp>
      <p:sp>
        <p:nvSpPr>
          <p:cNvPr id="7" name="TextBox 6">
            <a:extLst>
              <a:ext uri="{FF2B5EF4-FFF2-40B4-BE49-F238E27FC236}">
                <a16:creationId xmlns:a16="http://schemas.microsoft.com/office/drawing/2014/main" id="{BC4725E8-AB95-4D13-98FB-8D8D63AB03AF}"/>
              </a:ext>
            </a:extLst>
          </p:cNvPr>
          <p:cNvSpPr txBox="1"/>
          <p:nvPr/>
        </p:nvSpPr>
        <p:spPr>
          <a:xfrm>
            <a:off x="1219200" y="3013501"/>
            <a:ext cx="6705600" cy="830997"/>
          </a:xfrm>
          <a:prstGeom prst="rect">
            <a:avLst/>
          </a:prstGeom>
          <a:noFill/>
        </p:spPr>
        <p:txBody>
          <a:bodyPr wrap="square" rtlCol="0">
            <a:spAutoFit/>
          </a:bodyPr>
          <a:lstStyle/>
          <a:p>
            <a:pPr algn="ctr"/>
            <a:r>
              <a:rPr lang="en-US" sz="4800" dirty="0"/>
              <a:t>Board of Elections</a:t>
            </a:r>
          </a:p>
        </p:txBody>
      </p:sp>
      <p:sp>
        <p:nvSpPr>
          <p:cNvPr id="8" name="TextBox 7">
            <a:extLst>
              <a:ext uri="{FF2B5EF4-FFF2-40B4-BE49-F238E27FC236}">
                <a16:creationId xmlns:a16="http://schemas.microsoft.com/office/drawing/2014/main" id="{800AF6C2-3084-4285-8E91-C070FE0D9886}"/>
              </a:ext>
            </a:extLst>
          </p:cNvPr>
          <p:cNvSpPr txBox="1"/>
          <p:nvPr/>
        </p:nvSpPr>
        <p:spPr>
          <a:xfrm>
            <a:off x="1600200" y="4459069"/>
            <a:ext cx="5943600" cy="646331"/>
          </a:xfrm>
          <a:prstGeom prst="rect">
            <a:avLst/>
          </a:prstGeom>
          <a:noFill/>
        </p:spPr>
        <p:txBody>
          <a:bodyPr wrap="square" rtlCol="0">
            <a:spAutoFit/>
          </a:bodyPr>
          <a:lstStyle/>
          <a:p>
            <a:pPr algn="ctr"/>
            <a:r>
              <a:rPr lang="en-US" sz="3600" dirty="0"/>
              <a:t>2020 Budget Presentation</a:t>
            </a:r>
          </a:p>
        </p:txBody>
      </p:sp>
      <p:pic>
        <p:nvPicPr>
          <p:cNvPr id="12" name="Picture 11" descr="A picture containing object&#10;&#10;Description automatically generated">
            <a:extLst>
              <a:ext uri="{FF2B5EF4-FFF2-40B4-BE49-F238E27FC236}">
                <a16:creationId xmlns:a16="http://schemas.microsoft.com/office/drawing/2014/main" id="{91426E55-349A-4348-A663-C74802A803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457200"/>
            <a:ext cx="1489841" cy="1440180"/>
          </a:xfrm>
          <a:prstGeom prst="rect">
            <a:avLst/>
          </a:prstGeom>
          <a:effectLst>
            <a:softEdge rad="31750"/>
          </a:effectLst>
          <a:scene3d>
            <a:camera prst="orthographicFront"/>
            <a:lightRig rig="threePt" dir="t"/>
          </a:scene3d>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a:solidFill>
                  <a:schemeClr val="tx1"/>
                </a:solidFill>
              </a:rPr>
              <a:t>Recommended Budget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6326052"/>
              </p:ext>
            </p:extLst>
          </p:nvPr>
        </p:nvGraphicFramePr>
        <p:xfrm>
          <a:off x="1143000" y="2667000"/>
          <a:ext cx="6705600" cy="17526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158240">
                  <a:extLst>
                    <a:ext uri="{9D8B030D-6E8A-4147-A177-3AD203B41FA5}">
                      <a16:colId xmlns:a16="http://schemas.microsoft.com/office/drawing/2014/main" val="20001"/>
                    </a:ext>
                  </a:extLst>
                </a:gridCol>
                <a:gridCol w="173736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609600">
                <a:tc>
                  <a:txBody>
                    <a:bodyPr/>
                    <a:lstStyle/>
                    <a:p>
                      <a:pPr algn="ctr"/>
                      <a:endParaRPr lang="en-US" dirty="0">
                        <a:latin typeface="Calibri" pitchFamily="34" charset="0"/>
                      </a:endParaRPr>
                    </a:p>
                  </a:txBody>
                  <a:tcPr anchor="b">
                    <a:solidFill>
                      <a:srgbClr val="7F9DBB"/>
                    </a:solidFill>
                  </a:tcPr>
                </a:tc>
                <a:tc>
                  <a:txBody>
                    <a:bodyPr/>
                    <a:lstStyle/>
                    <a:p>
                      <a:pPr algn="ctr"/>
                      <a:r>
                        <a:rPr lang="en-US" dirty="0">
                          <a:latin typeface="Calibri" pitchFamily="34" charset="0"/>
                        </a:rPr>
                        <a:t>2019</a:t>
                      </a:r>
                      <a:endParaRPr lang="en-US" baseline="0" dirty="0">
                        <a:latin typeface="Calibri" pitchFamily="34" charset="0"/>
                      </a:endParaRPr>
                    </a:p>
                    <a:p>
                      <a:pPr algn="ctr"/>
                      <a:r>
                        <a:rPr lang="en-US" baseline="0" dirty="0">
                          <a:latin typeface="Calibri" pitchFamily="34" charset="0"/>
                        </a:rPr>
                        <a:t>Modified</a:t>
                      </a:r>
                      <a:endParaRPr lang="en-US" dirty="0">
                        <a:latin typeface="Calibri" pitchFamily="34" charset="0"/>
                      </a:endParaRPr>
                    </a:p>
                  </a:txBody>
                  <a:tcPr anchor="b">
                    <a:solidFill>
                      <a:srgbClr val="7F9DBB"/>
                    </a:solidFill>
                  </a:tcPr>
                </a:tc>
                <a:tc>
                  <a:txBody>
                    <a:bodyPr/>
                    <a:lstStyle/>
                    <a:p>
                      <a:pPr algn="ctr"/>
                      <a:r>
                        <a:rPr lang="en-US" dirty="0">
                          <a:latin typeface="Calibri" pitchFamily="34" charset="0"/>
                        </a:rPr>
                        <a:t>2020</a:t>
                      </a:r>
                    </a:p>
                    <a:p>
                      <a:pPr algn="ctr"/>
                      <a:r>
                        <a:rPr lang="en-US" dirty="0">
                          <a:latin typeface="Calibri" pitchFamily="34" charset="0"/>
                        </a:rPr>
                        <a:t>Recommended</a:t>
                      </a:r>
                    </a:p>
                  </a:txBody>
                  <a:tcPr anchor="b">
                    <a:solidFill>
                      <a:srgbClr val="7F9DBB"/>
                    </a:solidFill>
                  </a:tcPr>
                </a:tc>
                <a:tc>
                  <a:txBody>
                    <a:bodyPr/>
                    <a:lstStyle/>
                    <a:p>
                      <a:pPr algn="ctr"/>
                      <a:r>
                        <a:rPr lang="en-US" dirty="0">
                          <a:latin typeface="Calibri" pitchFamily="34" charset="0"/>
                        </a:rPr>
                        <a:t>$ Change</a:t>
                      </a:r>
                    </a:p>
                  </a:txBody>
                  <a:tcPr anchor="b">
                    <a:solidFill>
                      <a:srgbClr val="7F9DBB"/>
                    </a:solidFill>
                  </a:tcPr>
                </a:tc>
                <a:tc>
                  <a:txBody>
                    <a:bodyPr/>
                    <a:lstStyle/>
                    <a:p>
                      <a:pPr algn="ctr"/>
                      <a:r>
                        <a:rPr lang="en-US" dirty="0">
                          <a:latin typeface="Calibri" pitchFamily="34" charset="0"/>
                        </a:rPr>
                        <a:t>% Change</a:t>
                      </a:r>
                    </a:p>
                  </a:txBody>
                  <a:tcPr anchor="b">
                    <a:solidFill>
                      <a:srgbClr val="7F9DBB"/>
                    </a:solidFill>
                  </a:tcPr>
                </a:tc>
                <a:extLst>
                  <a:ext uri="{0D108BD9-81ED-4DB2-BD59-A6C34878D82A}">
                    <a16:rowId xmlns:a16="http://schemas.microsoft.com/office/drawing/2014/main" val="10000"/>
                  </a:ext>
                </a:extLst>
              </a:tr>
              <a:tr h="370840">
                <a:tc>
                  <a:txBody>
                    <a:bodyPr/>
                    <a:lstStyle/>
                    <a:p>
                      <a:r>
                        <a:rPr lang="en-US" b="1" dirty="0">
                          <a:solidFill>
                            <a:schemeClr val="tx1"/>
                          </a:solidFill>
                          <a:latin typeface="Calibri" pitchFamily="34" charset="0"/>
                        </a:rPr>
                        <a:t>Expenditures</a:t>
                      </a:r>
                    </a:p>
                  </a:txBody>
                  <a:tcPr>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$898,737</a:t>
                      </a:r>
                    </a:p>
                  </a:txBody>
                  <a:tcPr marL="7620" marR="7620" marT="7620" marB="0" anchor="b">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$1,178,892</a:t>
                      </a:r>
                    </a:p>
                  </a:txBody>
                  <a:tcPr marL="7620" marR="7620" marT="7620" marB="0" anchor="b">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$280,155</a:t>
                      </a:r>
                    </a:p>
                  </a:txBody>
                  <a:tcPr marL="7620" marR="7620" marT="7620" marB="0" anchor="b">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31.17%</a:t>
                      </a:r>
                    </a:p>
                  </a:txBody>
                  <a:tcPr marL="7620" marR="7620" marT="7620" marB="0" anchor="b">
                    <a:solidFill>
                      <a:schemeClr val="bg2"/>
                    </a:solidFill>
                  </a:tcPr>
                </a:tc>
                <a:extLst>
                  <a:ext uri="{0D108BD9-81ED-4DB2-BD59-A6C34878D82A}">
                    <a16:rowId xmlns:a16="http://schemas.microsoft.com/office/drawing/2014/main" val="10001"/>
                  </a:ext>
                </a:extLst>
              </a:tr>
              <a:tr h="370840">
                <a:tc>
                  <a:txBody>
                    <a:bodyPr/>
                    <a:lstStyle/>
                    <a:p>
                      <a:r>
                        <a:rPr lang="en-US" b="1" dirty="0">
                          <a:solidFill>
                            <a:schemeClr val="tx1"/>
                          </a:solidFill>
                          <a:latin typeface="Calibri" pitchFamily="34" charset="0"/>
                        </a:rPr>
                        <a:t>Revenues</a:t>
                      </a:r>
                    </a:p>
                  </a:txBody>
                  <a:tcPr>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-$136,932</a:t>
                      </a:r>
                    </a:p>
                  </a:txBody>
                  <a:tcPr marL="7620" marR="7620" marT="7620" marB="0" anchor="b">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-$170,304</a:t>
                      </a:r>
                    </a:p>
                  </a:txBody>
                  <a:tcPr marL="7620" marR="7620" marT="7620" marB="0" anchor="b">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-$33,372</a:t>
                      </a:r>
                    </a:p>
                  </a:txBody>
                  <a:tcPr marL="7620" marR="7620" marT="7620" marB="0" anchor="b">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24.37%</a:t>
                      </a:r>
                    </a:p>
                  </a:txBody>
                  <a:tcPr marL="7620" marR="7620" marT="7620" marB="0" anchor="b">
                    <a:solidFill>
                      <a:schemeClr val="bg2"/>
                    </a:solidFill>
                  </a:tcPr>
                </a:tc>
                <a:extLst>
                  <a:ext uri="{0D108BD9-81ED-4DB2-BD59-A6C34878D82A}">
                    <a16:rowId xmlns:a16="http://schemas.microsoft.com/office/drawing/2014/main" val="10002"/>
                  </a:ext>
                </a:extLst>
              </a:tr>
              <a:tr h="370840">
                <a:tc>
                  <a:txBody>
                    <a:bodyPr/>
                    <a:lstStyle/>
                    <a:p>
                      <a:r>
                        <a:rPr lang="en-US" b="1" dirty="0">
                          <a:solidFill>
                            <a:schemeClr val="tx1"/>
                          </a:solidFill>
                          <a:latin typeface="Calibri" pitchFamily="34" charset="0"/>
                        </a:rPr>
                        <a:t>Net</a:t>
                      </a:r>
                      <a:r>
                        <a:rPr lang="en-US" b="1" baseline="0" dirty="0">
                          <a:solidFill>
                            <a:schemeClr val="tx1"/>
                          </a:solidFill>
                          <a:latin typeface="Calibri" pitchFamily="34" charset="0"/>
                        </a:rPr>
                        <a:t> Local</a:t>
                      </a:r>
                      <a:endParaRPr lang="en-US" b="1" dirty="0">
                        <a:solidFill>
                          <a:schemeClr val="tx1"/>
                        </a:solidFill>
                        <a:latin typeface="Calibri" pitchFamily="34" charset="0"/>
                      </a:endParaRPr>
                    </a:p>
                  </a:txBody>
                  <a:tcPr>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$761,805</a:t>
                      </a:r>
                    </a:p>
                  </a:txBody>
                  <a:tcPr marL="7620" marR="7620" marT="7620" marB="0" anchor="b">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$1,008,588</a:t>
                      </a:r>
                    </a:p>
                  </a:txBody>
                  <a:tcPr marL="7620" marR="7620" marT="7620" marB="0" anchor="b">
                    <a:solidFill>
                      <a:schemeClr val="bg2"/>
                    </a:solidFill>
                  </a:tcPr>
                </a:tc>
                <a:tc>
                  <a:txBody>
                    <a:bodyPr/>
                    <a:lstStyle/>
                    <a:p>
                      <a:pPr algn="r" fontAlgn="b"/>
                      <a:r>
                        <a:rPr lang="en-US" sz="1800" b="1" i="0" u="none" strike="noStrike">
                          <a:solidFill>
                            <a:schemeClr val="tx1"/>
                          </a:solidFill>
                          <a:effectLst/>
                          <a:latin typeface="Calibri" panose="020F0502020204030204" pitchFamily="34" charset="0"/>
                        </a:rPr>
                        <a:t>$246,783</a:t>
                      </a:r>
                    </a:p>
                  </a:txBody>
                  <a:tcPr marL="7620" marR="7620" marT="7620" marB="0" anchor="b">
                    <a:solidFill>
                      <a:schemeClr val="bg2"/>
                    </a:solidFill>
                  </a:tcPr>
                </a:tc>
                <a:tc>
                  <a:txBody>
                    <a:bodyPr/>
                    <a:lstStyle/>
                    <a:p>
                      <a:pPr algn="r" fontAlgn="b"/>
                      <a:r>
                        <a:rPr lang="en-US" sz="1800" b="1" i="0" u="none" strike="noStrike" dirty="0">
                          <a:solidFill>
                            <a:schemeClr val="tx1"/>
                          </a:solidFill>
                          <a:effectLst/>
                          <a:latin typeface="Calibri" panose="020F0502020204030204" pitchFamily="34" charset="0"/>
                        </a:rPr>
                        <a:t>32.39%</a:t>
                      </a:r>
                    </a:p>
                  </a:txBody>
                  <a:tcPr marL="7620" marR="7620" marT="7620" marB="0" anchor="b">
                    <a:solidFill>
                      <a:schemeClr val="bg2"/>
                    </a:solidFill>
                  </a:tcPr>
                </a:tc>
                <a:extLst>
                  <a:ext uri="{0D108BD9-81ED-4DB2-BD59-A6C34878D82A}">
                    <a16:rowId xmlns:a16="http://schemas.microsoft.com/office/drawing/2014/main" val="10003"/>
                  </a:ext>
                </a:extLst>
              </a:tr>
            </a:tbl>
          </a:graphicData>
        </a:graphic>
      </p:graphicFrame>
      <p:sp>
        <p:nvSpPr>
          <p:cNvPr id="4131" name="Slide Number Placeholder 4"/>
          <p:cNvSpPr>
            <a:spLocks noGrp="1"/>
          </p:cNvSpPr>
          <p:nvPr>
            <p:ph type="sldNum" sz="quarter" idx="12"/>
          </p:nvPr>
        </p:nvSpPr>
        <p:spPr>
          <a:noFill/>
        </p:spPr>
        <p:txBody>
          <a:bodyPr/>
          <a:lstStyle/>
          <a:p>
            <a:fld id="{E2640B4A-AD14-43E8-9370-FC80E88570F7}" type="slidenum">
              <a:rPr lang="en-US" smtClean="0"/>
              <a:pPr/>
              <a:t>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a:t>Major Influences</a:t>
            </a:r>
          </a:p>
        </p:txBody>
      </p:sp>
      <p:sp>
        <p:nvSpPr>
          <p:cNvPr id="5123" name="Content Placeholder 4"/>
          <p:cNvSpPr>
            <a:spLocks noGrp="1"/>
          </p:cNvSpPr>
          <p:nvPr>
            <p:ph idx="1"/>
          </p:nvPr>
        </p:nvSpPr>
        <p:spPr>
          <a:xfrm>
            <a:off x="609600" y="1371600"/>
            <a:ext cx="7772400" cy="4876800"/>
          </a:xfrm>
        </p:spPr>
        <p:txBody>
          <a:bodyPr>
            <a:normAutofit fontScale="92500" lnSpcReduction="10000"/>
          </a:bodyPr>
          <a:lstStyle/>
          <a:p>
            <a:pPr eaLnBrk="1" hangingPunct="1">
              <a:buFontTx/>
              <a:buNone/>
            </a:pPr>
            <a:r>
              <a:rPr lang="en-US" dirty="0"/>
              <a:t>November’s General Presidential Election – higher than average turnout, very high voter registration and absentee ballot activity.  </a:t>
            </a:r>
          </a:p>
          <a:p>
            <a:pPr eaLnBrk="1" hangingPunct="1">
              <a:buFontTx/>
              <a:buNone/>
            </a:pPr>
            <a:endParaRPr lang="en-US" dirty="0"/>
          </a:p>
          <a:p>
            <a:pPr eaLnBrk="1" hangingPunct="1">
              <a:buFontTx/>
              <a:buNone/>
            </a:pPr>
            <a:r>
              <a:rPr lang="en-US" dirty="0"/>
              <a:t>Two countywide Primary Elections – April (Presidential Primary) and June (Federal/State/Local Primary); new law increasing Primary hours to 6 AM – 9 PM beginning in June, resulting in higher inspector pay costs.</a:t>
            </a:r>
          </a:p>
          <a:p>
            <a:pPr eaLnBrk="1" hangingPunct="1">
              <a:buFontTx/>
              <a:buNone/>
            </a:pPr>
            <a:endParaRPr lang="en-US" dirty="0"/>
          </a:p>
          <a:p>
            <a:pPr eaLnBrk="1" hangingPunct="1">
              <a:buFontTx/>
              <a:buNone/>
            </a:pPr>
            <a:r>
              <a:rPr lang="en-US" dirty="0"/>
              <a:t>Early Voting – mandated to be open 9 days prior to all elections (General, Primary, and Special)</a:t>
            </a:r>
          </a:p>
          <a:p>
            <a:pPr eaLnBrk="1" hangingPunct="1">
              <a:buFontTx/>
              <a:buNone/>
            </a:pPr>
            <a:endParaRPr lang="en-US" dirty="0"/>
          </a:p>
          <a:p>
            <a:pPr eaLnBrk="1" hangingPunct="1">
              <a:buFontTx/>
              <a:buNone/>
            </a:pPr>
            <a:r>
              <a:rPr lang="en-US" dirty="0"/>
              <a:t>Introduction of new equipment to administer elections – Electronic Poll Books and their annual maintenance costs, new voting machines to replace current 10+ year old fleet.</a:t>
            </a:r>
          </a:p>
        </p:txBody>
      </p:sp>
      <p:sp>
        <p:nvSpPr>
          <p:cNvPr id="5124" name="Slide Number Placeholder 3"/>
          <p:cNvSpPr>
            <a:spLocks noGrp="1"/>
          </p:cNvSpPr>
          <p:nvPr>
            <p:ph type="sldNum" sz="quarter" idx="12"/>
          </p:nvPr>
        </p:nvSpPr>
        <p:spPr>
          <a:noFill/>
        </p:spPr>
        <p:txBody>
          <a:bodyPr/>
          <a:lstStyle/>
          <a:p>
            <a:fld id="{AF8D95FF-59D0-46EF-A534-08932D93D235}" type="slidenum">
              <a:rPr lang="en-US" smtClean="0"/>
              <a:pPr/>
              <a:t>2</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FD9E89-94D2-4F14-919C-405B34B01664}" type="slidenum">
              <a:rPr lang="en-US" smtClean="0"/>
              <a:pPr>
                <a:defRPr/>
              </a:pPr>
              <a:t>3</a:t>
            </a:fld>
            <a:endParaRPr lang="en-US" dirty="0"/>
          </a:p>
        </p:txBody>
      </p:sp>
      <p:sp>
        <p:nvSpPr>
          <p:cNvPr id="3" name="TextBox 2"/>
          <p:cNvSpPr txBox="1"/>
          <p:nvPr/>
        </p:nvSpPr>
        <p:spPr>
          <a:xfrm>
            <a:off x="762000" y="1295400"/>
            <a:ext cx="7391400" cy="4524315"/>
          </a:xfrm>
          <a:prstGeom prst="rect">
            <a:avLst/>
          </a:prstGeom>
          <a:noFill/>
        </p:spPr>
        <p:txBody>
          <a:bodyPr wrap="square" rtlCol="0">
            <a:spAutoFit/>
          </a:bodyPr>
          <a:lstStyle/>
          <a:p>
            <a:r>
              <a:rPr lang="en-US" dirty="0"/>
              <a:t>November Presidential General Election –</a:t>
            </a:r>
          </a:p>
          <a:p>
            <a:endParaRPr lang="en-US" dirty="0"/>
          </a:p>
          <a:p>
            <a:r>
              <a:rPr lang="en-US" dirty="0"/>
              <a:t>* Extra Clerks are needed to manage the increase in activity (counter help, voter registration forms, absentee ballots) and additional tech hours to assist in programming machines and training inspectors.  Tompkins County had the highest voter turnout rate (79%) in New York State in 2016’s General Election and could easily repeat in 2020.  </a:t>
            </a:r>
          </a:p>
          <a:p>
            <a:pPr marL="285750" indent="-285750">
              <a:buFont typeface="Arial" charset="0"/>
              <a:buChar char="•"/>
            </a:pPr>
            <a:endParaRPr lang="en-US" dirty="0"/>
          </a:p>
          <a:p>
            <a:r>
              <a:rPr lang="en-US" dirty="0"/>
              <a:t>* Major expenses also include additional poll site workers to help manage the increased turnout and keep the lines moving as smoothly as possible.</a:t>
            </a:r>
          </a:p>
          <a:p>
            <a:endParaRPr lang="en-US" dirty="0"/>
          </a:p>
          <a:p>
            <a:r>
              <a:rPr lang="en-US" dirty="0"/>
              <a:t>* Early Voting should be popular for this election as there is always increased absentee activity in even years, and we plan to staff additional people at both our early voting poll sites.</a:t>
            </a:r>
          </a:p>
        </p:txBody>
      </p:sp>
    </p:spTree>
    <p:extLst>
      <p:ext uri="{BB962C8B-B14F-4D97-AF65-F5344CB8AC3E}">
        <p14:creationId xmlns:p14="http://schemas.microsoft.com/office/powerpoint/2010/main" val="1979555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FD9E89-94D2-4F14-919C-405B34B01664}" type="slidenum">
              <a:rPr lang="en-US" smtClean="0"/>
              <a:pPr>
                <a:defRPr/>
              </a:pPr>
              <a:t>4</a:t>
            </a:fld>
            <a:endParaRPr lang="en-US" dirty="0"/>
          </a:p>
        </p:txBody>
      </p:sp>
      <p:sp>
        <p:nvSpPr>
          <p:cNvPr id="4" name="TextBox 3"/>
          <p:cNvSpPr txBox="1"/>
          <p:nvPr/>
        </p:nvSpPr>
        <p:spPr>
          <a:xfrm>
            <a:off x="533400" y="1828800"/>
            <a:ext cx="7848600" cy="3693319"/>
          </a:xfrm>
          <a:prstGeom prst="rect">
            <a:avLst/>
          </a:prstGeom>
          <a:noFill/>
        </p:spPr>
        <p:txBody>
          <a:bodyPr wrap="square" rtlCol="0">
            <a:spAutoFit/>
          </a:bodyPr>
          <a:lstStyle/>
          <a:p>
            <a:r>
              <a:rPr lang="en-US" dirty="0"/>
              <a:t>Primary Elections –</a:t>
            </a:r>
          </a:p>
          <a:p>
            <a:endParaRPr lang="en-US" dirty="0"/>
          </a:p>
          <a:p>
            <a:r>
              <a:rPr lang="en-US" dirty="0"/>
              <a:t>* The Presidential Primary has the same associated expenses as a General Election but poll sites can be consolidated.  2020 feels similar to 2016, where we hit the highest voter turnout in NY State with 57% in the Presidential Primary.</a:t>
            </a:r>
          </a:p>
          <a:p>
            <a:r>
              <a:rPr lang="en-US" dirty="0"/>
              <a:t> </a:t>
            </a:r>
          </a:p>
          <a:p>
            <a:r>
              <a:rPr lang="en-US" dirty="0"/>
              <a:t>* New legislation was passed this year to increase voting hours on Primary days (anticipated to begin June 2020).  The hours of voting will be from 6:00 am – 9:00 pm, extending the work hours of each election inspector by 7 hours.</a:t>
            </a:r>
          </a:p>
          <a:p>
            <a:endParaRPr lang="en-US" dirty="0"/>
          </a:p>
          <a:p>
            <a:endParaRPr lang="en-US" dirty="0"/>
          </a:p>
        </p:txBody>
      </p:sp>
    </p:spTree>
    <p:extLst>
      <p:ext uri="{BB962C8B-B14F-4D97-AF65-F5344CB8AC3E}">
        <p14:creationId xmlns:p14="http://schemas.microsoft.com/office/powerpoint/2010/main" val="1882690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FD9E89-94D2-4F14-919C-405B34B01664}" type="slidenum">
              <a:rPr lang="en-US" smtClean="0"/>
              <a:pPr>
                <a:defRPr/>
              </a:pPr>
              <a:t>5</a:t>
            </a:fld>
            <a:endParaRPr lang="en-US" dirty="0"/>
          </a:p>
        </p:txBody>
      </p:sp>
      <p:sp>
        <p:nvSpPr>
          <p:cNvPr id="3" name="TextBox 2"/>
          <p:cNvSpPr txBox="1"/>
          <p:nvPr/>
        </p:nvSpPr>
        <p:spPr>
          <a:xfrm>
            <a:off x="533400" y="1371600"/>
            <a:ext cx="8001000" cy="3693319"/>
          </a:xfrm>
          <a:prstGeom prst="rect">
            <a:avLst/>
          </a:prstGeom>
          <a:noFill/>
        </p:spPr>
        <p:txBody>
          <a:bodyPr wrap="square" rtlCol="0">
            <a:spAutoFit/>
          </a:bodyPr>
          <a:lstStyle/>
          <a:p>
            <a:r>
              <a:rPr lang="en-US" dirty="0"/>
              <a:t>Early Voting – </a:t>
            </a:r>
          </a:p>
          <a:p>
            <a:endParaRPr lang="en-US" dirty="0"/>
          </a:p>
          <a:p>
            <a:r>
              <a:rPr lang="en-US" dirty="0"/>
              <a:t>* Mandated to be open for 9 days prior to every election - Primary, General, or Special – and for approximately 60 hours over those days.  Tompkins County has selected two early voting sites, the Town of Ithaca Town Hall and Crash Fire Rescue (CFR) Building, to make early voting convenient to as many voters as possible.  As with any poll site, bipartisan representation is required.</a:t>
            </a:r>
          </a:p>
          <a:p>
            <a:pPr marL="285750" indent="-285750">
              <a:buFont typeface="Arial" charset="0"/>
              <a:buChar char="•"/>
            </a:pPr>
            <a:endParaRPr lang="en-US" dirty="0"/>
          </a:p>
          <a:p>
            <a:r>
              <a:rPr lang="en-US" dirty="0"/>
              <a:t>* Electronic Poll Books (EPBs) have become necessary to handle the quick turnaround time from the end of early voting to Election Day.  We also have new reporting requirements from the State Board that make the EPBs essential for compliance.</a:t>
            </a:r>
          </a:p>
        </p:txBody>
      </p:sp>
    </p:spTree>
    <p:extLst>
      <p:ext uri="{BB962C8B-B14F-4D97-AF65-F5344CB8AC3E}">
        <p14:creationId xmlns:p14="http://schemas.microsoft.com/office/powerpoint/2010/main" val="812235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t>Full-Time Equivalents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6832789"/>
              </p:ext>
            </p:extLst>
          </p:nvPr>
        </p:nvGraphicFramePr>
        <p:xfrm>
          <a:off x="914400" y="2819400"/>
          <a:ext cx="7331959" cy="1010920"/>
        </p:xfrm>
        <a:graphic>
          <a:graphicData uri="http://schemas.openxmlformats.org/drawingml/2006/table">
            <a:tbl>
              <a:tblPr firstRow="1" bandRow="1">
                <a:tableStyleId>{5C22544A-7EE6-4342-B048-85BDC9FD1C3A}</a:tableStyleId>
              </a:tblPr>
              <a:tblGrid>
                <a:gridCol w="1159761">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0598">
                  <a:extLst>
                    <a:ext uri="{9D8B030D-6E8A-4147-A177-3AD203B41FA5}">
                      <a16:colId xmlns:a16="http://schemas.microsoft.com/office/drawing/2014/main" val="20006"/>
                    </a:ext>
                  </a:extLst>
                </a:gridCol>
              </a:tblGrid>
              <a:tr h="640080">
                <a:tc>
                  <a:txBody>
                    <a:bodyPr/>
                    <a:lstStyle/>
                    <a:p>
                      <a:pPr algn="ctr"/>
                      <a:r>
                        <a:rPr lang="en-US" dirty="0">
                          <a:latin typeface="Calibri" pitchFamily="34" charset="0"/>
                        </a:rPr>
                        <a:t>2017</a:t>
                      </a:r>
                    </a:p>
                  </a:txBody>
                  <a:tcPr anchor="b">
                    <a:solidFill>
                      <a:srgbClr val="7F9DBB"/>
                    </a:solidFill>
                  </a:tcPr>
                </a:tc>
                <a:tc>
                  <a:txBody>
                    <a:bodyPr/>
                    <a:lstStyle/>
                    <a:p>
                      <a:pPr algn="ctr"/>
                      <a:r>
                        <a:rPr lang="en-US" dirty="0">
                          <a:latin typeface="Calibri" pitchFamily="34" charset="0"/>
                        </a:rPr>
                        <a:t>2018</a:t>
                      </a:r>
                    </a:p>
                  </a:txBody>
                  <a:tcPr anchor="b">
                    <a:solidFill>
                      <a:srgbClr val="7F9DBB"/>
                    </a:solidFill>
                  </a:tcPr>
                </a:tc>
                <a:tc>
                  <a:txBody>
                    <a:bodyPr/>
                    <a:lstStyle/>
                    <a:p>
                      <a:pPr algn="ctr"/>
                      <a:r>
                        <a:rPr lang="en-US" dirty="0">
                          <a:latin typeface="Calibri" pitchFamily="34" charset="0"/>
                        </a:rPr>
                        <a:t>2019</a:t>
                      </a:r>
                    </a:p>
                  </a:txBody>
                  <a:tcPr anchor="b">
                    <a:solidFill>
                      <a:srgbClr val="7F9DBB"/>
                    </a:solidFill>
                  </a:tcPr>
                </a:tc>
                <a:tc>
                  <a:txBody>
                    <a:bodyPr/>
                    <a:lstStyle/>
                    <a:p>
                      <a:pPr algn="ctr"/>
                      <a:r>
                        <a:rPr lang="en-US" dirty="0">
                          <a:latin typeface="Calibri" pitchFamily="34" charset="0"/>
                        </a:rPr>
                        <a:t>2020</a:t>
                      </a:r>
                      <a:r>
                        <a:rPr lang="en-US" baseline="0" dirty="0">
                          <a:latin typeface="Calibri" pitchFamily="34" charset="0"/>
                        </a:rPr>
                        <a:t> Target</a:t>
                      </a:r>
                      <a:endParaRPr lang="en-US" dirty="0">
                        <a:latin typeface="Calibri" pitchFamily="34" charset="0"/>
                      </a:endParaRPr>
                    </a:p>
                  </a:txBody>
                  <a:tcPr anchor="b">
                    <a:solidFill>
                      <a:srgbClr val="7F9DBB"/>
                    </a:solidFill>
                  </a:tcPr>
                </a:tc>
                <a:tc>
                  <a:txBody>
                    <a:bodyPr/>
                    <a:lstStyle/>
                    <a:p>
                      <a:pPr algn="ctr"/>
                      <a:r>
                        <a:rPr lang="en-US">
                          <a:latin typeface="Calibri" pitchFamily="34" charset="0"/>
                        </a:rPr>
                        <a:t>2020</a:t>
                      </a:r>
                      <a:endParaRPr lang="en-US" dirty="0">
                        <a:latin typeface="Calibri" pitchFamily="34" charset="0"/>
                      </a:endParaRPr>
                    </a:p>
                    <a:p>
                      <a:pPr algn="ctr"/>
                      <a:r>
                        <a:rPr lang="en-US" dirty="0" err="1">
                          <a:latin typeface="Calibri" pitchFamily="34" charset="0"/>
                        </a:rPr>
                        <a:t>Rec</a:t>
                      </a:r>
                      <a:endParaRPr lang="en-US" dirty="0">
                        <a:latin typeface="Calibri" pitchFamily="34" charset="0"/>
                      </a:endParaRPr>
                    </a:p>
                  </a:txBody>
                  <a:tcPr anchor="b">
                    <a:solidFill>
                      <a:srgbClr val="7F9DBB"/>
                    </a:solidFill>
                  </a:tcPr>
                </a:tc>
                <a:tc>
                  <a:txBody>
                    <a:bodyPr/>
                    <a:lstStyle/>
                    <a:p>
                      <a:pPr algn="ctr"/>
                      <a:r>
                        <a:rPr lang="en-US" dirty="0">
                          <a:latin typeface="Calibri" pitchFamily="34" charset="0"/>
                        </a:rPr>
                        <a:t>#</a:t>
                      </a:r>
                    </a:p>
                    <a:p>
                      <a:pPr algn="ctr"/>
                      <a:r>
                        <a:rPr lang="en-US" dirty="0">
                          <a:latin typeface="Calibri" pitchFamily="34" charset="0"/>
                        </a:rPr>
                        <a:t>Change</a:t>
                      </a:r>
                    </a:p>
                  </a:txBody>
                  <a:tcPr anchor="b">
                    <a:solidFill>
                      <a:srgbClr val="7F9DBB"/>
                    </a:solidFill>
                  </a:tcPr>
                </a:tc>
                <a:tc>
                  <a:txBody>
                    <a:bodyPr/>
                    <a:lstStyle/>
                    <a:p>
                      <a:pPr algn="ctr"/>
                      <a:r>
                        <a:rPr lang="en-US" dirty="0">
                          <a:latin typeface="Calibri" pitchFamily="34" charset="0"/>
                        </a:rPr>
                        <a:t>% </a:t>
                      </a:r>
                    </a:p>
                    <a:p>
                      <a:pPr algn="ctr"/>
                      <a:r>
                        <a:rPr lang="en-US" dirty="0">
                          <a:latin typeface="Calibri" pitchFamily="34" charset="0"/>
                        </a:rPr>
                        <a:t>Change</a:t>
                      </a:r>
                    </a:p>
                  </a:txBody>
                  <a:tcPr anchor="b">
                    <a:solidFill>
                      <a:srgbClr val="7F9DBB"/>
                    </a:solidFill>
                  </a:tcPr>
                </a:tc>
                <a:extLst>
                  <a:ext uri="{0D108BD9-81ED-4DB2-BD59-A6C34878D82A}">
                    <a16:rowId xmlns:a16="http://schemas.microsoft.com/office/drawing/2014/main" val="10000"/>
                  </a:ext>
                </a:extLst>
              </a:tr>
              <a:tr h="370840">
                <a:tc>
                  <a:txBody>
                    <a:bodyPr/>
                    <a:lstStyle/>
                    <a:p>
                      <a:pPr algn="ctr"/>
                      <a:r>
                        <a:rPr lang="en-US" b="1" dirty="0">
                          <a:solidFill>
                            <a:schemeClr val="tx1"/>
                          </a:solidFill>
                          <a:latin typeface="Calibri" pitchFamily="34" charset="0"/>
                        </a:rPr>
                        <a:t>7.15</a:t>
                      </a:r>
                    </a:p>
                  </a:txBody>
                  <a:tcPr>
                    <a:solidFill>
                      <a:schemeClr val="bg2"/>
                    </a:solidFill>
                  </a:tcPr>
                </a:tc>
                <a:tc>
                  <a:txBody>
                    <a:bodyPr/>
                    <a:lstStyle/>
                    <a:p>
                      <a:pPr algn="ctr"/>
                      <a:r>
                        <a:rPr lang="en-US" b="1" dirty="0">
                          <a:solidFill>
                            <a:schemeClr val="tx1"/>
                          </a:solidFill>
                          <a:latin typeface="Calibri" pitchFamily="34" charset="0"/>
                        </a:rPr>
                        <a:t>8.30</a:t>
                      </a:r>
                    </a:p>
                  </a:txBody>
                  <a:tcPr>
                    <a:solidFill>
                      <a:schemeClr val="bg2"/>
                    </a:solidFill>
                  </a:tcPr>
                </a:tc>
                <a:tc>
                  <a:txBody>
                    <a:bodyPr/>
                    <a:lstStyle/>
                    <a:p>
                      <a:pPr algn="ctr"/>
                      <a:r>
                        <a:rPr lang="en-US" b="1" dirty="0">
                          <a:solidFill>
                            <a:schemeClr val="tx1"/>
                          </a:solidFill>
                          <a:latin typeface="Calibri" pitchFamily="34" charset="0"/>
                        </a:rPr>
                        <a:t>7.65</a:t>
                      </a:r>
                    </a:p>
                  </a:txBody>
                  <a:tcPr>
                    <a:solidFill>
                      <a:schemeClr val="bg2"/>
                    </a:solidFill>
                  </a:tcPr>
                </a:tc>
                <a:tc>
                  <a:txBody>
                    <a:bodyPr/>
                    <a:lstStyle/>
                    <a:p>
                      <a:pPr algn="ctr"/>
                      <a:r>
                        <a:rPr lang="en-US" b="1" dirty="0">
                          <a:solidFill>
                            <a:schemeClr val="tx1"/>
                          </a:solidFill>
                          <a:latin typeface="Calibri" pitchFamily="34" charset="0"/>
                        </a:rPr>
                        <a:t>7.80</a:t>
                      </a:r>
                    </a:p>
                  </a:txBody>
                  <a:tcPr>
                    <a:solidFill>
                      <a:schemeClr val="bg2"/>
                    </a:solidFill>
                  </a:tcPr>
                </a:tc>
                <a:tc>
                  <a:txBody>
                    <a:bodyPr/>
                    <a:lstStyle/>
                    <a:p>
                      <a:pPr algn="ctr"/>
                      <a:r>
                        <a:rPr lang="en-US" b="1" dirty="0">
                          <a:solidFill>
                            <a:schemeClr val="tx1"/>
                          </a:solidFill>
                          <a:latin typeface="Calibri" pitchFamily="34" charset="0"/>
                        </a:rPr>
                        <a:t>9.95</a:t>
                      </a:r>
                    </a:p>
                  </a:txBody>
                  <a:tcPr>
                    <a:solidFill>
                      <a:schemeClr val="bg2"/>
                    </a:solidFill>
                  </a:tcPr>
                </a:tc>
                <a:tc>
                  <a:txBody>
                    <a:bodyPr/>
                    <a:lstStyle/>
                    <a:p>
                      <a:pPr algn="ctr"/>
                      <a:r>
                        <a:rPr lang="en-US" b="1" dirty="0">
                          <a:solidFill>
                            <a:schemeClr val="tx1"/>
                          </a:solidFill>
                          <a:latin typeface="Calibri" pitchFamily="34" charset="0"/>
                        </a:rPr>
                        <a:t>2.15</a:t>
                      </a:r>
                    </a:p>
                  </a:txBody>
                  <a:tcPr>
                    <a:solidFill>
                      <a:schemeClr val="bg2"/>
                    </a:solidFill>
                  </a:tcPr>
                </a:tc>
                <a:tc>
                  <a:txBody>
                    <a:bodyPr/>
                    <a:lstStyle/>
                    <a:p>
                      <a:pPr algn="ctr"/>
                      <a:r>
                        <a:rPr lang="en-US" b="1" dirty="0">
                          <a:solidFill>
                            <a:schemeClr val="tx1"/>
                          </a:solidFill>
                          <a:latin typeface="Calibri" pitchFamily="34" charset="0"/>
                        </a:rPr>
                        <a:t>30.07%</a:t>
                      </a:r>
                    </a:p>
                  </a:txBody>
                  <a:tcPr>
                    <a:solidFill>
                      <a:schemeClr val="bg2"/>
                    </a:solidFill>
                  </a:tcPr>
                </a:tc>
                <a:extLst>
                  <a:ext uri="{0D108BD9-81ED-4DB2-BD59-A6C34878D82A}">
                    <a16:rowId xmlns:a16="http://schemas.microsoft.com/office/drawing/2014/main" val="10001"/>
                  </a:ext>
                </a:extLst>
              </a:tr>
            </a:tbl>
          </a:graphicData>
        </a:graphic>
      </p:graphicFrame>
      <p:sp>
        <p:nvSpPr>
          <p:cNvPr id="7197" name="Slide Number Placeholder 4"/>
          <p:cNvSpPr>
            <a:spLocks noGrp="1"/>
          </p:cNvSpPr>
          <p:nvPr>
            <p:ph type="sldNum" sz="quarter" idx="12"/>
          </p:nvPr>
        </p:nvSpPr>
        <p:spPr>
          <a:noFill/>
        </p:spPr>
        <p:txBody>
          <a:bodyPr/>
          <a:lstStyle/>
          <a:p>
            <a:fld id="{04352C63-0803-47E4-B292-399603974D80}" type="slidenum">
              <a:rPr lang="en-US" smtClean="0"/>
              <a:pPr/>
              <a:t>6</a:t>
            </a:fld>
            <a:endParaRPr lang="en-US"/>
          </a:p>
        </p:txBody>
      </p:sp>
      <p:sp>
        <p:nvSpPr>
          <p:cNvPr id="2" name="TextBox 1"/>
          <p:cNvSpPr txBox="1"/>
          <p:nvPr/>
        </p:nvSpPr>
        <p:spPr>
          <a:xfrm>
            <a:off x="304800" y="4876800"/>
            <a:ext cx="8686800" cy="1200329"/>
          </a:xfrm>
          <a:prstGeom prst="rect">
            <a:avLst/>
          </a:prstGeom>
          <a:noFill/>
        </p:spPr>
        <p:txBody>
          <a:bodyPr wrap="square" rtlCol="0">
            <a:spAutoFit/>
          </a:bodyPr>
          <a:lstStyle/>
          <a:p>
            <a:pPr marL="285750" indent="-285750">
              <a:buFont typeface="Arial" charset="0"/>
              <a:buChar char="•"/>
            </a:pPr>
            <a:r>
              <a:rPr lang="en-US" dirty="0"/>
              <a:t>Increasing Senior Voting Machine Technicians to full time</a:t>
            </a:r>
          </a:p>
          <a:p>
            <a:pPr marL="285750" indent="-285750">
              <a:buFont typeface="Arial" charset="0"/>
              <a:buChar char="•"/>
            </a:pPr>
            <a:r>
              <a:rPr lang="en-US" dirty="0"/>
              <a:t>Additional hours for typically part-time Clerks and Voting Machine Technicians to assist with Early Voting, machine preparations, and office help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pPr eaLnBrk="1" hangingPunct="1"/>
            <a:r>
              <a:rPr lang="en-US" dirty="0"/>
              <a:t>Over-Target Requests Supported by </a:t>
            </a:r>
            <a:br>
              <a:rPr lang="en-US" dirty="0"/>
            </a:br>
            <a:r>
              <a:rPr lang="en-US" dirty="0"/>
              <a:t>the Recommended Budget</a:t>
            </a:r>
          </a:p>
        </p:txBody>
      </p:sp>
      <p:sp>
        <p:nvSpPr>
          <p:cNvPr id="5" name="Content Placeholder 4"/>
          <p:cNvSpPr>
            <a:spLocks noGrp="1"/>
          </p:cNvSpPr>
          <p:nvPr>
            <p:ph idx="1"/>
          </p:nvPr>
        </p:nvSpPr>
        <p:spPr/>
        <p:txBody>
          <a:bodyPr/>
          <a:lstStyle/>
          <a:p>
            <a:pPr algn="ctr">
              <a:buNone/>
            </a:pPr>
            <a:r>
              <a:rPr lang="en-US" sz="6000" dirty="0"/>
              <a:t> </a:t>
            </a:r>
          </a:p>
        </p:txBody>
      </p:sp>
      <p:sp>
        <p:nvSpPr>
          <p:cNvPr id="8218" name="Slide Number Placeholder 4"/>
          <p:cNvSpPr>
            <a:spLocks noGrp="1"/>
          </p:cNvSpPr>
          <p:nvPr>
            <p:ph type="sldNum" sz="quarter" idx="12"/>
          </p:nvPr>
        </p:nvSpPr>
        <p:spPr>
          <a:noFill/>
        </p:spPr>
        <p:txBody>
          <a:bodyPr/>
          <a:lstStyle/>
          <a:p>
            <a:fld id="{1AF5410E-CBE5-4F5D-9EA0-422535DAB7B5}" type="slidenum">
              <a:rPr lang="en-US" smtClean="0"/>
              <a:pPr/>
              <a:t>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29470874"/>
              </p:ext>
            </p:extLst>
          </p:nvPr>
        </p:nvGraphicFramePr>
        <p:xfrm>
          <a:off x="152400" y="2362200"/>
          <a:ext cx="8839200" cy="2169160"/>
        </p:xfrm>
        <a:graphic>
          <a:graphicData uri="http://schemas.openxmlformats.org/drawingml/2006/table">
            <a:tbl>
              <a:tblPr firstRow="1" bandRow="1">
                <a:tableStyleId>{5C22544A-7EE6-4342-B048-85BDC9FD1C3A}</a:tableStyleId>
              </a:tblPr>
              <a:tblGrid>
                <a:gridCol w="685799">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90601">
                  <a:extLst>
                    <a:ext uri="{9D8B030D-6E8A-4147-A177-3AD203B41FA5}">
                      <a16:colId xmlns:a16="http://schemas.microsoft.com/office/drawing/2014/main" val="20003"/>
                    </a:ext>
                  </a:extLst>
                </a:gridCol>
                <a:gridCol w="1076074">
                  <a:extLst>
                    <a:ext uri="{9D8B030D-6E8A-4147-A177-3AD203B41FA5}">
                      <a16:colId xmlns:a16="http://schemas.microsoft.com/office/drawing/2014/main" val="20004"/>
                    </a:ext>
                  </a:extLst>
                </a:gridCol>
                <a:gridCol w="1057526">
                  <a:extLst>
                    <a:ext uri="{9D8B030D-6E8A-4147-A177-3AD203B41FA5}">
                      <a16:colId xmlns:a16="http://schemas.microsoft.com/office/drawing/2014/main" val="20005"/>
                    </a:ext>
                  </a:extLst>
                </a:gridCol>
                <a:gridCol w="939316">
                  <a:extLst>
                    <a:ext uri="{9D8B030D-6E8A-4147-A177-3AD203B41FA5}">
                      <a16:colId xmlns:a16="http://schemas.microsoft.com/office/drawing/2014/main" val="20006"/>
                    </a:ext>
                  </a:extLst>
                </a:gridCol>
                <a:gridCol w="2565884">
                  <a:extLst>
                    <a:ext uri="{9D8B030D-6E8A-4147-A177-3AD203B41FA5}">
                      <a16:colId xmlns:a16="http://schemas.microsoft.com/office/drawing/2014/main" val="20007"/>
                    </a:ext>
                  </a:extLst>
                </a:gridCol>
              </a:tblGrid>
              <a:tr h="370840">
                <a:tc>
                  <a:txBody>
                    <a:bodyPr/>
                    <a:lstStyle/>
                    <a:p>
                      <a:pPr algn="ctr"/>
                      <a:r>
                        <a:rPr lang="en-US" dirty="0">
                          <a:latin typeface="Calibri" pitchFamily="34" charset="0"/>
                        </a:rPr>
                        <a:t>Page </a:t>
                      </a:r>
                    </a:p>
                    <a:p>
                      <a:pPr algn="ctr"/>
                      <a:r>
                        <a:rPr lang="en-US" dirty="0">
                          <a:latin typeface="Calibri" pitchFamily="34" charset="0"/>
                        </a:rPr>
                        <a:t>#</a:t>
                      </a:r>
                    </a:p>
                  </a:txBody>
                  <a:tcPr anchor="b">
                    <a:solidFill>
                      <a:srgbClr val="7F9DBB"/>
                    </a:solidFill>
                  </a:tcPr>
                </a:tc>
                <a:tc>
                  <a:txBody>
                    <a:bodyPr/>
                    <a:lstStyle/>
                    <a:p>
                      <a:pPr algn="ctr"/>
                      <a:r>
                        <a:rPr lang="en-US" dirty="0">
                          <a:latin typeface="Calibri" pitchFamily="34" charset="0"/>
                        </a:rPr>
                        <a:t>OTR</a:t>
                      </a:r>
                    </a:p>
                    <a:p>
                      <a:pPr algn="ctr"/>
                      <a:r>
                        <a:rPr lang="en-US" dirty="0">
                          <a:latin typeface="Calibri" pitchFamily="34" charset="0"/>
                        </a:rPr>
                        <a:t> #</a:t>
                      </a:r>
                    </a:p>
                  </a:txBody>
                  <a:tcPr anchor="b">
                    <a:solidFill>
                      <a:srgbClr val="7F9DBB"/>
                    </a:solidFill>
                  </a:tcPr>
                </a:tc>
                <a:tc>
                  <a:txBody>
                    <a:bodyPr/>
                    <a:lstStyle/>
                    <a:p>
                      <a:pPr algn="ctr"/>
                      <a:r>
                        <a:rPr lang="en-US" dirty="0">
                          <a:latin typeface="Calibri" pitchFamily="34" charset="0"/>
                        </a:rPr>
                        <a:t>Priority</a:t>
                      </a:r>
                    </a:p>
                  </a:txBody>
                  <a:tcPr anchor="b">
                    <a:solidFill>
                      <a:srgbClr val="7F9DBB"/>
                    </a:solidFill>
                  </a:tcPr>
                </a:tc>
                <a:tc>
                  <a:txBody>
                    <a:bodyPr/>
                    <a:lstStyle/>
                    <a:p>
                      <a:pPr algn="ctr"/>
                      <a:r>
                        <a:rPr lang="en-US" dirty="0">
                          <a:latin typeface="Calibri" pitchFamily="34" charset="0"/>
                        </a:rPr>
                        <a:t>Req. </a:t>
                      </a:r>
                    </a:p>
                    <a:p>
                      <a:pPr algn="ctr"/>
                      <a:r>
                        <a:rPr lang="en-US" dirty="0">
                          <a:latin typeface="Calibri" pitchFamily="34" charset="0"/>
                        </a:rPr>
                        <a:t>OTR</a:t>
                      </a:r>
                    </a:p>
                  </a:txBody>
                  <a:tcPr anchor="b">
                    <a:solidFill>
                      <a:srgbClr val="7F9DBB"/>
                    </a:solidFill>
                  </a:tcPr>
                </a:tc>
                <a:tc>
                  <a:txBody>
                    <a:bodyPr/>
                    <a:lstStyle/>
                    <a:p>
                      <a:pPr algn="ctr"/>
                      <a:r>
                        <a:rPr lang="en-US" dirty="0">
                          <a:latin typeface="Calibri" pitchFamily="34" charset="0"/>
                        </a:rPr>
                        <a:t>Req. Source</a:t>
                      </a:r>
                    </a:p>
                  </a:txBody>
                  <a:tcPr anchor="b">
                    <a:solidFill>
                      <a:srgbClr val="7F9DBB"/>
                    </a:solidFill>
                  </a:tcPr>
                </a:tc>
                <a:tc>
                  <a:txBody>
                    <a:bodyPr/>
                    <a:lstStyle/>
                    <a:p>
                      <a:pPr algn="ctr"/>
                      <a:r>
                        <a:rPr lang="en-US" dirty="0">
                          <a:latin typeface="Calibri" pitchFamily="34" charset="0"/>
                        </a:rPr>
                        <a:t>Rec. </a:t>
                      </a:r>
                    </a:p>
                    <a:p>
                      <a:pPr algn="ctr"/>
                      <a:r>
                        <a:rPr lang="en-US" dirty="0">
                          <a:latin typeface="Calibri" pitchFamily="34" charset="0"/>
                        </a:rPr>
                        <a:t>OTR</a:t>
                      </a:r>
                    </a:p>
                  </a:txBody>
                  <a:tcPr anchor="b">
                    <a:solidFill>
                      <a:srgbClr val="7F9DBB"/>
                    </a:solidFill>
                  </a:tcPr>
                </a:tc>
                <a:tc>
                  <a:txBody>
                    <a:bodyPr/>
                    <a:lstStyle/>
                    <a:p>
                      <a:pPr algn="ctr"/>
                      <a:r>
                        <a:rPr lang="en-US" dirty="0">
                          <a:latin typeface="Calibri" pitchFamily="34" charset="0"/>
                        </a:rPr>
                        <a:t>Rec.</a:t>
                      </a:r>
                      <a:r>
                        <a:rPr lang="en-US" baseline="0" dirty="0">
                          <a:latin typeface="Calibri" pitchFamily="34" charset="0"/>
                        </a:rPr>
                        <a:t> Source</a:t>
                      </a:r>
                      <a:endParaRPr lang="en-US" dirty="0">
                        <a:latin typeface="Calibri" pitchFamily="34" charset="0"/>
                      </a:endParaRPr>
                    </a:p>
                  </a:txBody>
                  <a:tcPr anchor="b">
                    <a:solidFill>
                      <a:srgbClr val="7F9DBB"/>
                    </a:solidFill>
                  </a:tcPr>
                </a:tc>
                <a:tc>
                  <a:txBody>
                    <a:bodyPr/>
                    <a:lstStyle/>
                    <a:p>
                      <a:pPr algn="ctr"/>
                      <a:r>
                        <a:rPr lang="en-US" dirty="0">
                          <a:latin typeface="Calibri" pitchFamily="34" charset="0"/>
                        </a:rPr>
                        <a:t>Purpose</a:t>
                      </a:r>
                    </a:p>
                  </a:txBody>
                  <a:tcPr anchor="b">
                    <a:solidFill>
                      <a:srgbClr val="7F9DBB"/>
                    </a:solidFill>
                  </a:tcPr>
                </a:tc>
                <a:extLst>
                  <a:ext uri="{0D108BD9-81ED-4DB2-BD59-A6C34878D82A}">
                    <a16:rowId xmlns:a16="http://schemas.microsoft.com/office/drawing/2014/main" val="10000"/>
                  </a:ext>
                </a:extLst>
              </a:tr>
              <a:tr h="370840">
                <a:tc>
                  <a:txBody>
                    <a:bodyPr/>
                    <a:lstStyle/>
                    <a:p>
                      <a:pPr algn="ctr"/>
                      <a:r>
                        <a:rPr lang="en-US" sz="1600" b="1" dirty="0">
                          <a:solidFill>
                            <a:schemeClr val="tx1"/>
                          </a:solidFill>
                          <a:latin typeface="Calibri" pitchFamily="34" charset="0"/>
                        </a:rPr>
                        <a:t>4-16</a:t>
                      </a:r>
                    </a:p>
                  </a:txBody>
                  <a:tcPr>
                    <a:solidFill>
                      <a:schemeClr val="bg2"/>
                    </a:solidFill>
                  </a:tcPr>
                </a:tc>
                <a:tc>
                  <a:txBody>
                    <a:bodyPr/>
                    <a:lstStyle/>
                    <a:p>
                      <a:pPr algn="ctr"/>
                      <a:r>
                        <a:rPr lang="en-US" sz="1600" b="1" dirty="0">
                          <a:solidFill>
                            <a:schemeClr val="tx1"/>
                          </a:solidFill>
                          <a:latin typeface="Calibri" pitchFamily="34" charset="0"/>
                        </a:rPr>
                        <a:t>89</a:t>
                      </a:r>
                    </a:p>
                  </a:txBody>
                  <a:tcPr>
                    <a:solidFill>
                      <a:schemeClr val="bg2"/>
                    </a:solidFill>
                  </a:tcPr>
                </a:tc>
                <a:tc>
                  <a:txBody>
                    <a:bodyPr/>
                    <a:lstStyle/>
                    <a:p>
                      <a:pPr algn="ctr"/>
                      <a:r>
                        <a:rPr lang="en-US" sz="1600" b="1" dirty="0">
                          <a:solidFill>
                            <a:schemeClr val="tx1"/>
                          </a:solidFill>
                          <a:latin typeface="Calibri" pitchFamily="34" charset="0"/>
                        </a:rPr>
                        <a:t>1</a:t>
                      </a:r>
                    </a:p>
                  </a:txBody>
                  <a:tcPr>
                    <a:solidFill>
                      <a:schemeClr val="bg2"/>
                    </a:solidFill>
                  </a:tcPr>
                </a:tc>
                <a:tc>
                  <a:txBody>
                    <a:bodyPr/>
                    <a:lstStyle/>
                    <a:p>
                      <a:pPr algn="r"/>
                      <a:r>
                        <a:rPr lang="en-US" sz="1600" b="1" dirty="0">
                          <a:solidFill>
                            <a:schemeClr val="tx1"/>
                          </a:solidFill>
                          <a:latin typeface="Calibri" pitchFamily="34" charset="0"/>
                        </a:rPr>
                        <a:t>$160,811</a:t>
                      </a:r>
                    </a:p>
                  </a:txBody>
                  <a:tcPr>
                    <a:solidFill>
                      <a:schemeClr val="bg2"/>
                    </a:solidFill>
                  </a:tcPr>
                </a:tc>
                <a:tc>
                  <a:txBody>
                    <a:bodyPr/>
                    <a:lstStyle/>
                    <a:p>
                      <a:pPr algn="ctr"/>
                      <a:r>
                        <a:rPr lang="en-US" sz="1600" b="1" dirty="0">
                          <a:solidFill>
                            <a:schemeClr val="tx1"/>
                          </a:solidFill>
                          <a:latin typeface="Calibri" pitchFamily="34" charset="0"/>
                        </a:rPr>
                        <a:t>One-Time</a:t>
                      </a:r>
                    </a:p>
                  </a:txBody>
                  <a:tcPr>
                    <a:solidFill>
                      <a:schemeClr val="bg2"/>
                    </a:solidFill>
                  </a:tcPr>
                </a:tc>
                <a:tc>
                  <a:txBody>
                    <a:bodyPr/>
                    <a:lstStyle/>
                    <a:p>
                      <a:pPr algn="r"/>
                      <a:r>
                        <a:rPr lang="en-US" sz="1600" b="1" dirty="0">
                          <a:solidFill>
                            <a:schemeClr val="tx1"/>
                          </a:solidFill>
                          <a:latin typeface="Calibri" pitchFamily="34" charset="0"/>
                        </a:rPr>
                        <a:t>$160,811</a:t>
                      </a:r>
                    </a:p>
                  </a:txBody>
                  <a:tcPr>
                    <a:solidFill>
                      <a:schemeClr val="bg2"/>
                    </a:solidFill>
                  </a:tcPr>
                </a:tc>
                <a:tc>
                  <a:txBody>
                    <a:bodyPr/>
                    <a:lstStyle/>
                    <a:p>
                      <a:pPr algn="ctr"/>
                      <a:r>
                        <a:rPr lang="en-US" sz="1600" b="1" dirty="0">
                          <a:solidFill>
                            <a:schemeClr val="tx1"/>
                          </a:solidFill>
                          <a:latin typeface="Calibri" pitchFamily="34" charset="0"/>
                        </a:rPr>
                        <a:t>Target</a:t>
                      </a:r>
                    </a:p>
                  </a:txBody>
                  <a:tcPr>
                    <a:solidFill>
                      <a:schemeClr val="bg2"/>
                    </a:solidFill>
                  </a:tcPr>
                </a:tc>
                <a:tc>
                  <a:txBody>
                    <a:bodyPr/>
                    <a:lstStyle/>
                    <a:p>
                      <a:pPr algn="l"/>
                      <a:r>
                        <a:rPr lang="en-US" sz="1600" b="1" baseline="0" dirty="0">
                          <a:solidFill>
                            <a:schemeClr val="tx1"/>
                          </a:solidFill>
                          <a:latin typeface="Calibri" pitchFamily="34" charset="0"/>
                        </a:rPr>
                        <a:t>2020 Elections</a:t>
                      </a:r>
                    </a:p>
                  </a:txBody>
                  <a:tcPr>
                    <a:solidFill>
                      <a:schemeClr val="bg2"/>
                    </a:solidFill>
                  </a:tcPr>
                </a:tc>
                <a:extLst>
                  <a:ext uri="{0D108BD9-81ED-4DB2-BD59-A6C34878D82A}">
                    <a16:rowId xmlns:a16="http://schemas.microsoft.com/office/drawing/2014/main" val="10001"/>
                  </a:ext>
                </a:extLst>
              </a:tr>
              <a:tr h="370840">
                <a:tc>
                  <a:txBody>
                    <a:bodyPr/>
                    <a:lstStyle/>
                    <a:p>
                      <a:pPr algn="ctr"/>
                      <a:r>
                        <a:rPr lang="en-US" sz="1600" b="1" dirty="0">
                          <a:solidFill>
                            <a:schemeClr val="tx1"/>
                          </a:solidFill>
                          <a:latin typeface="Calibri" pitchFamily="34" charset="0"/>
                        </a:rPr>
                        <a:t>4-17</a:t>
                      </a:r>
                    </a:p>
                  </a:txBody>
                  <a:tcPr>
                    <a:solidFill>
                      <a:schemeClr val="bg2"/>
                    </a:solidFill>
                  </a:tcPr>
                </a:tc>
                <a:tc>
                  <a:txBody>
                    <a:bodyPr/>
                    <a:lstStyle/>
                    <a:p>
                      <a:pPr algn="ctr"/>
                      <a:r>
                        <a:rPr lang="en-US" sz="1600" b="1" dirty="0">
                          <a:solidFill>
                            <a:schemeClr val="tx1"/>
                          </a:solidFill>
                          <a:latin typeface="Calibri" pitchFamily="34" charset="0"/>
                        </a:rPr>
                        <a:t>90</a:t>
                      </a:r>
                    </a:p>
                  </a:txBody>
                  <a:tcPr>
                    <a:solidFill>
                      <a:schemeClr val="bg2"/>
                    </a:solidFill>
                  </a:tcPr>
                </a:tc>
                <a:tc>
                  <a:txBody>
                    <a:bodyPr/>
                    <a:lstStyle/>
                    <a:p>
                      <a:pPr algn="ctr"/>
                      <a:r>
                        <a:rPr lang="en-US" sz="1600" b="1" dirty="0">
                          <a:solidFill>
                            <a:schemeClr val="tx1"/>
                          </a:solidFill>
                          <a:latin typeface="Calibri" pitchFamily="34" charset="0"/>
                        </a:rPr>
                        <a:t>2</a:t>
                      </a:r>
                    </a:p>
                  </a:txBody>
                  <a:tcPr>
                    <a:solidFill>
                      <a:schemeClr val="bg2"/>
                    </a:solidFill>
                  </a:tcPr>
                </a:tc>
                <a:tc>
                  <a:txBody>
                    <a:bodyPr/>
                    <a:lstStyle/>
                    <a:p>
                      <a:pPr algn="r"/>
                      <a:r>
                        <a:rPr lang="en-US" sz="1600" b="1" dirty="0">
                          <a:solidFill>
                            <a:schemeClr val="tx1"/>
                          </a:solidFill>
                          <a:latin typeface="Calibri" pitchFamily="34" charset="0"/>
                        </a:rPr>
                        <a:t>$30,122</a:t>
                      </a:r>
                    </a:p>
                  </a:txBody>
                  <a:tcPr>
                    <a:solidFill>
                      <a:schemeClr val="bg2"/>
                    </a:solidFill>
                  </a:tcPr>
                </a:tc>
                <a:tc>
                  <a:txBody>
                    <a:bodyPr/>
                    <a:lstStyle/>
                    <a:p>
                      <a:pPr algn="ctr"/>
                      <a:r>
                        <a:rPr lang="en-US" sz="1600" b="1" dirty="0">
                          <a:solidFill>
                            <a:schemeClr val="tx1"/>
                          </a:solidFill>
                          <a:latin typeface="Calibri" pitchFamily="34" charset="0"/>
                        </a:rPr>
                        <a:t>Target</a:t>
                      </a:r>
                    </a:p>
                  </a:txBody>
                  <a:tcPr>
                    <a:solidFill>
                      <a:schemeClr val="bg2"/>
                    </a:solidFill>
                  </a:tcPr>
                </a:tc>
                <a:tc>
                  <a:txBody>
                    <a:bodyPr/>
                    <a:lstStyle/>
                    <a:p>
                      <a:pPr algn="r"/>
                      <a:r>
                        <a:rPr lang="en-US" sz="1600" b="1" dirty="0">
                          <a:solidFill>
                            <a:schemeClr val="tx1"/>
                          </a:solidFill>
                          <a:latin typeface="Calibri" pitchFamily="34" charset="0"/>
                        </a:rPr>
                        <a:t>$30,122</a:t>
                      </a:r>
                    </a:p>
                  </a:txBody>
                  <a:tcPr>
                    <a:solidFill>
                      <a:schemeClr val="bg2"/>
                    </a:solidFill>
                  </a:tcPr>
                </a:tc>
                <a:tc>
                  <a:txBody>
                    <a:bodyPr/>
                    <a:lstStyle/>
                    <a:p>
                      <a:pPr algn="ctr"/>
                      <a:r>
                        <a:rPr lang="en-US" sz="1600" b="1" dirty="0">
                          <a:solidFill>
                            <a:schemeClr val="tx1"/>
                          </a:solidFill>
                          <a:latin typeface="Calibri" pitchFamily="34" charset="0"/>
                        </a:rPr>
                        <a:t>Target</a:t>
                      </a:r>
                    </a:p>
                  </a:txBody>
                  <a:tcPr>
                    <a:solidFill>
                      <a:schemeClr val="bg2"/>
                    </a:solidFill>
                  </a:tcPr>
                </a:tc>
                <a:tc>
                  <a:txBody>
                    <a:bodyPr/>
                    <a:lstStyle/>
                    <a:p>
                      <a:pPr algn="l"/>
                      <a:r>
                        <a:rPr lang="en-US" sz="1600" b="1" baseline="0" dirty="0">
                          <a:solidFill>
                            <a:schemeClr val="tx1"/>
                          </a:solidFill>
                          <a:latin typeface="Calibri" pitchFamily="34" charset="0"/>
                        </a:rPr>
                        <a:t>Early Voting and Extended Hours</a:t>
                      </a:r>
                    </a:p>
                  </a:txBody>
                  <a:tcPr>
                    <a:solidFill>
                      <a:schemeClr val="bg2"/>
                    </a:solidFill>
                  </a:tcPr>
                </a:tc>
                <a:extLst>
                  <a:ext uri="{0D108BD9-81ED-4DB2-BD59-A6C34878D82A}">
                    <a16:rowId xmlns:a16="http://schemas.microsoft.com/office/drawing/2014/main" val="2849261895"/>
                  </a:ext>
                </a:extLst>
              </a:tr>
              <a:tr h="370840">
                <a:tc>
                  <a:txBody>
                    <a:bodyPr/>
                    <a:lstStyle/>
                    <a:p>
                      <a:pPr algn="ctr"/>
                      <a:r>
                        <a:rPr lang="en-US" sz="1600" b="1" dirty="0">
                          <a:solidFill>
                            <a:schemeClr val="tx1"/>
                          </a:solidFill>
                          <a:latin typeface="Calibri" pitchFamily="34" charset="0"/>
                        </a:rPr>
                        <a:t>4-17</a:t>
                      </a:r>
                    </a:p>
                  </a:txBody>
                  <a:tcPr>
                    <a:solidFill>
                      <a:schemeClr val="bg2"/>
                    </a:solidFill>
                  </a:tcPr>
                </a:tc>
                <a:tc>
                  <a:txBody>
                    <a:bodyPr/>
                    <a:lstStyle/>
                    <a:p>
                      <a:pPr algn="ctr"/>
                      <a:r>
                        <a:rPr lang="en-US" sz="1600" b="1" dirty="0">
                          <a:solidFill>
                            <a:schemeClr val="tx1"/>
                          </a:solidFill>
                          <a:latin typeface="Calibri" pitchFamily="34" charset="0"/>
                        </a:rPr>
                        <a:t>5</a:t>
                      </a:r>
                    </a:p>
                  </a:txBody>
                  <a:tcPr>
                    <a:solidFill>
                      <a:schemeClr val="bg2"/>
                    </a:solidFill>
                  </a:tcPr>
                </a:tc>
                <a:tc>
                  <a:txBody>
                    <a:bodyPr/>
                    <a:lstStyle/>
                    <a:p>
                      <a:pPr algn="ctr"/>
                      <a:r>
                        <a:rPr lang="en-US" sz="1600" b="1" dirty="0">
                          <a:solidFill>
                            <a:schemeClr val="tx1"/>
                          </a:solidFill>
                          <a:latin typeface="Calibri" pitchFamily="34" charset="0"/>
                        </a:rPr>
                        <a:t>3</a:t>
                      </a:r>
                    </a:p>
                  </a:txBody>
                  <a:tcPr>
                    <a:solidFill>
                      <a:schemeClr val="bg2"/>
                    </a:solidFill>
                  </a:tcPr>
                </a:tc>
                <a:tc>
                  <a:txBody>
                    <a:bodyPr/>
                    <a:lstStyle/>
                    <a:p>
                      <a:pPr algn="r"/>
                      <a:r>
                        <a:rPr lang="en-US" sz="1600" b="1" dirty="0">
                          <a:solidFill>
                            <a:schemeClr val="tx1"/>
                          </a:solidFill>
                          <a:latin typeface="Calibri" pitchFamily="34" charset="0"/>
                        </a:rPr>
                        <a:t>$4,155</a:t>
                      </a:r>
                    </a:p>
                  </a:txBody>
                  <a:tcPr>
                    <a:solidFill>
                      <a:schemeClr val="bg2"/>
                    </a:solidFill>
                  </a:tcPr>
                </a:tc>
                <a:tc>
                  <a:txBody>
                    <a:bodyPr/>
                    <a:lstStyle/>
                    <a:p>
                      <a:pPr algn="ctr"/>
                      <a:r>
                        <a:rPr lang="en-US" sz="1600" b="1" dirty="0">
                          <a:solidFill>
                            <a:schemeClr val="tx1"/>
                          </a:solidFill>
                          <a:latin typeface="Calibri" pitchFamily="34" charset="0"/>
                        </a:rPr>
                        <a:t>Target</a:t>
                      </a:r>
                    </a:p>
                  </a:txBody>
                  <a:tcPr>
                    <a:solidFill>
                      <a:schemeClr val="bg2"/>
                    </a:solidFill>
                  </a:tcPr>
                </a:tc>
                <a:tc>
                  <a:txBody>
                    <a:bodyPr/>
                    <a:lstStyle/>
                    <a:p>
                      <a:pPr algn="r"/>
                      <a:r>
                        <a:rPr lang="en-US" sz="1600" b="1" dirty="0">
                          <a:solidFill>
                            <a:schemeClr val="tx1"/>
                          </a:solidFill>
                          <a:latin typeface="Calibri" pitchFamily="34" charset="0"/>
                        </a:rPr>
                        <a:t>$4,155</a:t>
                      </a:r>
                    </a:p>
                  </a:txBody>
                  <a:tcPr>
                    <a:solidFill>
                      <a:schemeClr val="bg2"/>
                    </a:solidFill>
                  </a:tcPr>
                </a:tc>
                <a:tc>
                  <a:txBody>
                    <a:bodyPr/>
                    <a:lstStyle/>
                    <a:p>
                      <a:pPr algn="ctr"/>
                      <a:r>
                        <a:rPr lang="en-US" sz="1600" b="1" dirty="0">
                          <a:solidFill>
                            <a:schemeClr val="tx1"/>
                          </a:solidFill>
                          <a:latin typeface="Calibri" pitchFamily="34" charset="0"/>
                        </a:rPr>
                        <a:t>Target</a:t>
                      </a:r>
                    </a:p>
                  </a:txBody>
                  <a:tcPr>
                    <a:solidFill>
                      <a:schemeClr val="bg2"/>
                    </a:solidFill>
                  </a:tcPr>
                </a:tc>
                <a:tc>
                  <a:txBody>
                    <a:bodyPr/>
                    <a:lstStyle/>
                    <a:p>
                      <a:pPr algn="l"/>
                      <a:r>
                        <a:rPr lang="en-US" sz="1600" b="1" baseline="0" dirty="0">
                          <a:solidFill>
                            <a:schemeClr val="tx1"/>
                          </a:solidFill>
                          <a:latin typeface="Calibri" pitchFamily="34" charset="0"/>
                        </a:rPr>
                        <a:t>NTS Voter Database Software Contract Increase</a:t>
                      </a:r>
                    </a:p>
                  </a:txBody>
                  <a:tcPr>
                    <a:solidFill>
                      <a:schemeClr val="bg2"/>
                    </a:solidFill>
                  </a:tcPr>
                </a:tc>
                <a:extLst>
                  <a:ext uri="{0D108BD9-81ED-4DB2-BD59-A6C34878D82A}">
                    <a16:rowId xmlns:a16="http://schemas.microsoft.com/office/drawing/2014/main" val="43018006"/>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Words>628</Words>
  <Application>Microsoft Office PowerPoint</Application>
  <PresentationFormat>On-screen Show (4:3)</PresentationFormat>
  <Paragraphs>119</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Times New Roman</vt:lpstr>
      <vt:lpstr>Wingdings 3</vt:lpstr>
      <vt:lpstr>Ion</vt:lpstr>
      <vt:lpstr>PowerPoint Presentation</vt:lpstr>
      <vt:lpstr>Recommended Budget</vt:lpstr>
      <vt:lpstr>Major Influences</vt:lpstr>
      <vt:lpstr>PowerPoint Presentation</vt:lpstr>
      <vt:lpstr>PowerPoint Presentation</vt:lpstr>
      <vt:lpstr>PowerPoint Presentation</vt:lpstr>
      <vt:lpstr>Full-Time Equivalents</vt:lpstr>
      <vt:lpstr>Over-Target Requests Supported by  the Recommended Budget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Autumn Edwards</dc:creator>
  <cp:lastModifiedBy>Autumn Edwards</cp:lastModifiedBy>
  <cp:revision>14</cp:revision>
  <cp:lastPrinted>2019-09-09T15:52:29Z</cp:lastPrinted>
  <dcterms:created xsi:type="dcterms:W3CDTF">2019-08-01T20:21:47Z</dcterms:created>
  <dcterms:modified xsi:type="dcterms:W3CDTF">2019-09-09T15:52:50Z</dcterms:modified>
</cp:coreProperties>
</file>