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72" r:id="rId4"/>
    <p:sldId id="273" r:id="rId5"/>
    <p:sldId id="262" r:id="rId6"/>
    <p:sldId id="261" r:id="rId7"/>
    <p:sldId id="263" r:id="rId8"/>
    <p:sldId id="264" r:id="rId9"/>
    <p:sldId id="266" r:id="rId10"/>
    <p:sldId id="265" r:id="rId11"/>
    <p:sldId id="269" r:id="rId12"/>
    <p:sldId id="267" r:id="rId13"/>
    <p:sldId id="258" r:id="rId14"/>
    <p:sldId id="260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E643AC-4E69-4A13-A127-8399EF4600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9DA1E62-672D-489E-81B9-4A2717C3DEE6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2800" b="1" dirty="0" smtClean="0"/>
            <a:t>An HIV </a:t>
          </a:r>
          <a:r>
            <a:rPr lang="en-US" sz="2800" b="1" dirty="0"/>
            <a:t>uninfected </a:t>
          </a:r>
          <a:r>
            <a:rPr lang="en-US" sz="2800" b="1" dirty="0" smtClean="0"/>
            <a:t>gay men</a:t>
          </a:r>
          <a:endParaRPr lang="en-US" sz="2800" b="1" dirty="0"/>
        </a:p>
      </dgm:t>
    </dgm:pt>
    <dgm:pt modelId="{CBC4868B-6358-49AE-89F1-2740D33AB588}" type="parTrans" cxnId="{6CC19FE8-F772-4ED1-B977-850FC53E812A}">
      <dgm:prSet/>
      <dgm:spPr/>
      <dgm:t>
        <a:bodyPr/>
        <a:lstStyle/>
        <a:p>
          <a:pPr algn="ctr"/>
          <a:endParaRPr lang="en-US"/>
        </a:p>
      </dgm:t>
    </dgm:pt>
    <dgm:pt modelId="{16DD6005-5F35-445A-9A15-C2BE8632F923}" type="sibTrans" cxnId="{6CC19FE8-F772-4ED1-B977-850FC53E812A}">
      <dgm:prSet/>
      <dgm:spPr/>
      <dgm:t>
        <a:bodyPr/>
        <a:lstStyle/>
        <a:p>
          <a:pPr algn="ctr"/>
          <a:endParaRPr lang="en-US"/>
        </a:p>
      </dgm:t>
    </dgm:pt>
    <dgm:pt modelId="{DE15BC91-2F1A-4619-BBE2-3C32FA54F11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2800" b="1" dirty="0"/>
            <a:t>who </a:t>
          </a:r>
          <a:r>
            <a:rPr lang="en-US" sz="2800" b="1" dirty="0" smtClean="0"/>
            <a:t>engages </a:t>
          </a:r>
          <a:r>
            <a:rPr lang="en-US" sz="2800" b="1" dirty="0"/>
            <a:t>in </a:t>
          </a:r>
          <a:r>
            <a:rPr lang="en-US" sz="2800" b="1" dirty="0" smtClean="0"/>
            <a:t>risk for HIV</a:t>
          </a:r>
          <a:endParaRPr lang="en-US" sz="2800" b="1" dirty="0"/>
        </a:p>
      </dgm:t>
    </dgm:pt>
    <dgm:pt modelId="{EB47547C-3E3D-49B6-9BDB-D3CF22A94A86}" type="parTrans" cxnId="{8BF842DC-0542-4E7D-8EBE-A2F93EC7CCC8}">
      <dgm:prSet/>
      <dgm:spPr/>
      <dgm:t>
        <a:bodyPr/>
        <a:lstStyle/>
        <a:p>
          <a:pPr algn="ctr"/>
          <a:endParaRPr lang="en-US"/>
        </a:p>
      </dgm:t>
    </dgm:pt>
    <dgm:pt modelId="{39FDDA8D-2F91-4687-9C48-CC78B59014BD}" type="sibTrans" cxnId="{8BF842DC-0542-4E7D-8EBE-A2F93EC7CCC8}">
      <dgm:prSet/>
      <dgm:spPr/>
      <dgm:t>
        <a:bodyPr/>
        <a:lstStyle/>
        <a:p>
          <a:pPr algn="ctr"/>
          <a:endParaRPr lang="en-US"/>
        </a:p>
      </dgm:t>
    </dgm:pt>
    <dgm:pt modelId="{5E4D99A5-446D-4C8F-A4B6-8AA4602120AE}">
      <dgm:prSet phldrT="[Text]" custT="1"/>
      <dgm:spPr/>
      <dgm:t>
        <a:bodyPr/>
        <a:lstStyle/>
        <a:p>
          <a:pPr algn="ctr"/>
          <a:r>
            <a:rPr lang="en-US" sz="2800" b="1" dirty="0" smtClean="0"/>
            <a:t>takes one pill once </a:t>
          </a:r>
          <a:r>
            <a:rPr lang="en-US" sz="2800" b="1" dirty="0"/>
            <a:t>a </a:t>
          </a:r>
          <a:r>
            <a:rPr lang="en-US" sz="2800" b="1" dirty="0" smtClean="0"/>
            <a:t>day </a:t>
          </a:r>
          <a:endParaRPr lang="en-US" sz="2800" b="1" dirty="0"/>
        </a:p>
      </dgm:t>
    </dgm:pt>
    <dgm:pt modelId="{65944CFC-F588-4075-8114-902EB7FE4197}" type="parTrans" cxnId="{0C0FAE82-FD56-4AD0-A3E3-C631FD941A24}">
      <dgm:prSet/>
      <dgm:spPr/>
      <dgm:t>
        <a:bodyPr/>
        <a:lstStyle/>
        <a:p>
          <a:pPr algn="ctr"/>
          <a:endParaRPr lang="en-US"/>
        </a:p>
      </dgm:t>
    </dgm:pt>
    <dgm:pt modelId="{F1B0280E-A34F-4637-AC6B-AD7781FB705C}" type="sibTrans" cxnId="{0C0FAE82-FD56-4AD0-A3E3-C631FD941A24}">
      <dgm:prSet/>
      <dgm:spPr/>
      <dgm:t>
        <a:bodyPr/>
        <a:lstStyle/>
        <a:p>
          <a:pPr algn="ctr"/>
          <a:endParaRPr lang="en-US"/>
        </a:p>
      </dgm:t>
    </dgm:pt>
    <dgm:pt modelId="{594C53D0-69C8-4F10-8BA6-59DB2747890F}">
      <dgm:prSet custT="1"/>
      <dgm:spPr/>
      <dgm:t>
        <a:bodyPr/>
        <a:lstStyle/>
        <a:p>
          <a:pPr algn="ctr"/>
          <a:r>
            <a:rPr lang="en-US" sz="2800" b="1" dirty="0"/>
            <a:t>to prevent </a:t>
          </a:r>
          <a:r>
            <a:rPr lang="en-US" sz="2800" b="1" dirty="0" smtClean="0"/>
            <a:t>him from </a:t>
          </a:r>
          <a:r>
            <a:rPr lang="en-US" sz="2800" b="1" dirty="0"/>
            <a:t>becoming </a:t>
          </a:r>
          <a:r>
            <a:rPr lang="en-US" sz="2800" b="1" dirty="0" smtClean="0"/>
            <a:t>infected</a:t>
          </a:r>
          <a:endParaRPr lang="en-US" sz="2800" b="1" dirty="0"/>
        </a:p>
      </dgm:t>
    </dgm:pt>
    <dgm:pt modelId="{AA93B092-896E-4D2C-AE42-74C29B61EDA5}" type="parTrans" cxnId="{816DBB5D-A7AE-4E38-9020-920CF1E36E3C}">
      <dgm:prSet/>
      <dgm:spPr/>
      <dgm:t>
        <a:bodyPr/>
        <a:lstStyle/>
        <a:p>
          <a:pPr algn="ctr"/>
          <a:endParaRPr lang="en-US"/>
        </a:p>
      </dgm:t>
    </dgm:pt>
    <dgm:pt modelId="{298A919A-98BC-48B4-9D14-60C3B47F5139}" type="sibTrans" cxnId="{816DBB5D-A7AE-4E38-9020-920CF1E36E3C}">
      <dgm:prSet/>
      <dgm:spPr/>
      <dgm:t>
        <a:bodyPr/>
        <a:lstStyle/>
        <a:p>
          <a:pPr algn="ctr"/>
          <a:endParaRPr lang="en-US"/>
        </a:p>
      </dgm:t>
    </dgm:pt>
    <dgm:pt modelId="{2FD74370-BF7E-4BDB-8B32-B34B183C3996}" type="pres">
      <dgm:prSet presAssocID="{EEE643AC-4E69-4A13-A127-8399EF46005F}" presName="Name0" presStyleCnt="0">
        <dgm:presLayoutVars>
          <dgm:dir/>
          <dgm:resizeHandles val="exact"/>
        </dgm:presLayoutVars>
      </dgm:prSet>
      <dgm:spPr/>
    </dgm:pt>
    <dgm:pt modelId="{162CD3AE-9F98-4EF3-8B53-63254B61289E}" type="pres">
      <dgm:prSet presAssocID="{59DA1E62-672D-489E-81B9-4A2717C3DEE6}" presName="node" presStyleLbl="node1" presStyleIdx="0" presStyleCnt="4" custScaleX="183742" custScaleY="141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CC154-E4EA-4C24-8CF4-E03D1652E9AB}" type="pres">
      <dgm:prSet presAssocID="{16DD6005-5F35-445A-9A15-C2BE8632F92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63DF95C-9401-4B46-94BF-946B7FB76124}" type="pres">
      <dgm:prSet presAssocID="{16DD6005-5F35-445A-9A15-C2BE8632F92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DE93CB0-CC14-43A8-97F9-1112F3C0A1C6}" type="pres">
      <dgm:prSet presAssocID="{DE15BC91-2F1A-4619-BBE2-3C32FA54F11F}" presName="node" presStyleLbl="node1" presStyleIdx="1" presStyleCnt="4" custScaleX="188269" custScaleY="142051" custLinFactNeighborX="47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B8782-BD45-4A05-9FC3-35E644D29BE4}" type="pres">
      <dgm:prSet presAssocID="{39FDDA8D-2F91-4687-9C48-CC78B59014B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8F81DD1-86DF-4EF3-8F2E-278D8AC8F0A7}" type="pres">
      <dgm:prSet presAssocID="{39FDDA8D-2F91-4687-9C48-CC78B59014B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B91C2BB-36B0-4A17-99F7-18E40C20DB6C}" type="pres">
      <dgm:prSet presAssocID="{5E4D99A5-446D-4C8F-A4B6-8AA4602120AE}" presName="node" presStyleLbl="node1" presStyleIdx="2" presStyleCnt="4" custScaleX="194872" custScaleY="140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48BE8-1641-4890-8790-DC9989E39700}" type="pres">
      <dgm:prSet presAssocID="{F1B0280E-A34F-4637-AC6B-AD7781FB705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95ED242-3DFE-4832-9101-5E2CD45750BB}" type="pres">
      <dgm:prSet presAssocID="{F1B0280E-A34F-4637-AC6B-AD7781FB705C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56D144A-1E0F-4DF8-820B-7060CDA1EDEC}" type="pres">
      <dgm:prSet presAssocID="{594C53D0-69C8-4F10-8BA6-59DB2747890F}" presName="node" presStyleLbl="node1" presStyleIdx="3" presStyleCnt="4" custScaleX="198243" custScaleY="139991" custLinFactNeighborX="-8014" custLinFactNeighborY="-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0FAE82-FD56-4AD0-A3E3-C631FD941A24}" srcId="{EEE643AC-4E69-4A13-A127-8399EF46005F}" destId="{5E4D99A5-446D-4C8F-A4B6-8AA4602120AE}" srcOrd="2" destOrd="0" parTransId="{65944CFC-F588-4075-8114-902EB7FE4197}" sibTransId="{F1B0280E-A34F-4637-AC6B-AD7781FB705C}"/>
    <dgm:cxn modelId="{36050C8D-36F5-44A5-9975-41FD7B96AAD1}" type="presOf" srcId="{F1B0280E-A34F-4637-AC6B-AD7781FB705C}" destId="{F95ED242-3DFE-4832-9101-5E2CD45750BB}" srcOrd="1" destOrd="0" presId="urn:microsoft.com/office/officeart/2005/8/layout/process1"/>
    <dgm:cxn modelId="{FF17EA92-AC97-41F9-B7F5-92E710CDBFCE}" type="presOf" srcId="{F1B0280E-A34F-4637-AC6B-AD7781FB705C}" destId="{0AF48BE8-1641-4890-8790-DC9989E39700}" srcOrd="0" destOrd="0" presId="urn:microsoft.com/office/officeart/2005/8/layout/process1"/>
    <dgm:cxn modelId="{8BF842DC-0542-4E7D-8EBE-A2F93EC7CCC8}" srcId="{EEE643AC-4E69-4A13-A127-8399EF46005F}" destId="{DE15BC91-2F1A-4619-BBE2-3C32FA54F11F}" srcOrd="1" destOrd="0" parTransId="{EB47547C-3E3D-49B6-9BDB-D3CF22A94A86}" sibTransId="{39FDDA8D-2F91-4687-9C48-CC78B59014BD}"/>
    <dgm:cxn modelId="{1E34F7EF-9318-4434-A738-65026B3F4C7C}" type="presOf" srcId="{59DA1E62-672D-489E-81B9-4A2717C3DEE6}" destId="{162CD3AE-9F98-4EF3-8B53-63254B61289E}" srcOrd="0" destOrd="0" presId="urn:microsoft.com/office/officeart/2005/8/layout/process1"/>
    <dgm:cxn modelId="{74B33D87-9A55-4CD4-A144-D2A530B1F44D}" type="presOf" srcId="{594C53D0-69C8-4F10-8BA6-59DB2747890F}" destId="{156D144A-1E0F-4DF8-820B-7060CDA1EDEC}" srcOrd="0" destOrd="0" presId="urn:microsoft.com/office/officeart/2005/8/layout/process1"/>
    <dgm:cxn modelId="{FBBCD6C5-EEF9-4507-8579-08009332D7A3}" type="presOf" srcId="{16DD6005-5F35-445A-9A15-C2BE8632F923}" destId="{563DF95C-9401-4B46-94BF-946B7FB76124}" srcOrd="1" destOrd="0" presId="urn:microsoft.com/office/officeart/2005/8/layout/process1"/>
    <dgm:cxn modelId="{28079331-F877-4E16-89A8-E69A9BB55B8B}" type="presOf" srcId="{5E4D99A5-446D-4C8F-A4B6-8AA4602120AE}" destId="{5B91C2BB-36B0-4A17-99F7-18E40C20DB6C}" srcOrd="0" destOrd="0" presId="urn:microsoft.com/office/officeart/2005/8/layout/process1"/>
    <dgm:cxn modelId="{816DBB5D-A7AE-4E38-9020-920CF1E36E3C}" srcId="{EEE643AC-4E69-4A13-A127-8399EF46005F}" destId="{594C53D0-69C8-4F10-8BA6-59DB2747890F}" srcOrd="3" destOrd="0" parTransId="{AA93B092-896E-4D2C-AE42-74C29B61EDA5}" sibTransId="{298A919A-98BC-48B4-9D14-60C3B47F5139}"/>
    <dgm:cxn modelId="{E8D2489B-83FE-486B-B75B-508128BEBFBE}" type="presOf" srcId="{39FDDA8D-2F91-4687-9C48-CC78B59014BD}" destId="{78F81DD1-86DF-4EF3-8F2E-278D8AC8F0A7}" srcOrd="1" destOrd="0" presId="urn:microsoft.com/office/officeart/2005/8/layout/process1"/>
    <dgm:cxn modelId="{1A0B538F-DEFC-4734-82DF-B6F5EBED7CD4}" type="presOf" srcId="{EEE643AC-4E69-4A13-A127-8399EF46005F}" destId="{2FD74370-BF7E-4BDB-8B32-B34B183C3996}" srcOrd="0" destOrd="0" presId="urn:microsoft.com/office/officeart/2005/8/layout/process1"/>
    <dgm:cxn modelId="{4186A931-06C0-4DD5-BBB4-936988C68A3B}" type="presOf" srcId="{DE15BC91-2F1A-4619-BBE2-3C32FA54F11F}" destId="{1DE93CB0-CC14-43A8-97F9-1112F3C0A1C6}" srcOrd="0" destOrd="0" presId="urn:microsoft.com/office/officeart/2005/8/layout/process1"/>
    <dgm:cxn modelId="{E8A09809-2909-4806-A752-298671E9E3B1}" type="presOf" srcId="{39FDDA8D-2F91-4687-9C48-CC78B59014BD}" destId="{791B8782-BD45-4A05-9FC3-35E644D29BE4}" srcOrd="0" destOrd="0" presId="urn:microsoft.com/office/officeart/2005/8/layout/process1"/>
    <dgm:cxn modelId="{6CC19FE8-F772-4ED1-B977-850FC53E812A}" srcId="{EEE643AC-4E69-4A13-A127-8399EF46005F}" destId="{59DA1E62-672D-489E-81B9-4A2717C3DEE6}" srcOrd="0" destOrd="0" parTransId="{CBC4868B-6358-49AE-89F1-2740D33AB588}" sibTransId="{16DD6005-5F35-445A-9A15-C2BE8632F923}"/>
    <dgm:cxn modelId="{1D06F3B0-3890-443C-AD61-3806E614DFD1}" type="presOf" srcId="{16DD6005-5F35-445A-9A15-C2BE8632F923}" destId="{F09CC154-E4EA-4C24-8CF4-E03D1652E9AB}" srcOrd="0" destOrd="0" presId="urn:microsoft.com/office/officeart/2005/8/layout/process1"/>
    <dgm:cxn modelId="{56493050-4209-4AE0-8833-678CFEDB42B5}" type="presParOf" srcId="{2FD74370-BF7E-4BDB-8B32-B34B183C3996}" destId="{162CD3AE-9F98-4EF3-8B53-63254B61289E}" srcOrd="0" destOrd="0" presId="urn:microsoft.com/office/officeart/2005/8/layout/process1"/>
    <dgm:cxn modelId="{D53659D2-AC54-4EC7-A00C-D308007E2BDF}" type="presParOf" srcId="{2FD74370-BF7E-4BDB-8B32-B34B183C3996}" destId="{F09CC154-E4EA-4C24-8CF4-E03D1652E9AB}" srcOrd="1" destOrd="0" presId="urn:microsoft.com/office/officeart/2005/8/layout/process1"/>
    <dgm:cxn modelId="{3041346A-0D5B-4CFD-BC26-413BDED26A27}" type="presParOf" srcId="{F09CC154-E4EA-4C24-8CF4-E03D1652E9AB}" destId="{563DF95C-9401-4B46-94BF-946B7FB76124}" srcOrd="0" destOrd="0" presId="urn:microsoft.com/office/officeart/2005/8/layout/process1"/>
    <dgm:cxn modelId="{869E4A41-A283-435C-AB93-1F92F050396C}" type="presParOf" srcId="{2FD74370-BF7E-4BDB-8B32-B34B183C3996}" destId="{1DE93CB0-CC14-43A8-97F9-1112F3C0A1C6}" srcOrd="2" destOrd="0" presId="urn:microsoft.com/office/officeart/2005/8/layout/process1"/>
    <dgm:cxn modelId="{03C9A2BF-63F0-485B-84E6-4ABB1AC36CF9}" type="presParOf" srcId="{2FD74370-BF7E-4BDB-8B32-B34B183C3996}" destId="{791B8782-BD45-4A05-9FC3-35E644D29BE4}" srcOrd="3" destOrd="0" presId="urn:microsoft.com/office/officeart/2005/8/layout/process1"/>
    <dgm:cxn modelId="{980868C1-B77C-4FE7-AC4F-C7FAF67839FF}" type="presParOf" srcId="{791B8782-BD45-4A05-9FC3-35E644D29BE4}" destId="{78F81DD1-86DF-4EF3-8F2E-278D8AC8F0A7}" srcOrd="0" destOrd="0" presId="urn:microsoft.com/office/officeart/2005/8/layout/process1"/>
    <dgm:cxn modelId="{EBA94CC2-4F7C-4651-B49B-53244B195467}" type="presParOf" srcId="{2FD74370-BF7E-4BDB-8B32-B34B183C3996}" destId="{5B91C2BB-36B0-4A17-99F7-18E40C20DB6C}" srcOrd="4" destOrd="0" presId="urn:microsoft.com/office/officeart/2005/8/layout/process1"/>
    <dgm:cxn modelId="{7196FDB6-C552-4A73-9BBE-EF6760E04010}" type="presParOf" srcId="{2FD74370-BF7E-4BDB-8B32-B34B183C3996}" destId="{0AF48BE8-1641-4890-8790-DC9989E39700}" srcOrd="5" destOrd="0" presId="urn:microsoft.com/office/officeart/2005/8/layout/process1"/>
    <dgm:cxn modelId="{8342FA25-DA22-4226-BD72-29F32D6209DE}" type="presParOf" srcId="{0AF48BE8-1641-4890-8790-DC9989E39700}" destId="{F95ED242-3DFE-4832-9101-5E2CD45750BB}" srcOrd="0" destOrd="0" presId="urn:microsoft.com/office/officeart/2005/8/layout/process1"/>
    <dgm:cxn modelId="{1E960FDB-C504-4E70-AC25-1271043B3D94}" type="presParOf" srcId="{2FD74370-BF7E-4BDB-8B32-B34B183C3996}" destId="{156D144A-1E0F-4DF8-820B-7060CDA1EDEC}" srcOrd="6" destOrd="0" presId="urn:microsoft.com/office/officeart/2005/8/layout/process1"/>
  </dgm:cxnLst>
  <dgm:bg/>
  <dgm:whole>
    <a:ln w="22225">
      <a:solidFill>
        <a:schemeClr val="accent1">
          <a:lumMod val="40000"/>
          <a:lumOff val="6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E643AC-4E69-4A13-A127-8399EF4600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9DA1E62-672D-489E-81B9-4A2717C3DEE6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2800" b="1" dirty="0"/>
            <a:t>HIV uninfected </a:t>
          </a:r>
          <a:r>
            <a:rPr lang="en-US" sz="2800" b="1" dirty="0" smtClean="0"/>
            <a:t>gay men</a:t>
          </a:r>
          <a:endParaRPr lang="en-US" sz="2800" b="1" dirty="0"/>
        </a:p>
      </dgm:t>
    </dgm:pt>
    <dgm:pt modelId="{CBC4868B-6358-49AE-89F1-2740D33AB588}" type="parTrans" cxnId="{6CC19FE8-F772-4ED1-B977-850FC53E812A}">
      <dgm:prSet/>
      <dgm:spPr/>
      <dgm:t>
        <a:bodyPr/>
        <a:lstStyle/>
        <a:p>
          <a:pPr algn="ctr"/>
          <a:endParaRPr lang="en-US"/>
        </a:p>
      </dgm:t>
    </dgm:pt>
    <dgm:pt modelId="{16DD6005-5F35-445A-9A15-C2BE8632F923}" type="sibTrans" cxnId="{6CC19FE8-F772-4ED1-B977-850FC53E812A}">
      <dgm:prSet/>
      <dgm:spPr/>
      <dgm:t>
        <a:bodyPr/>
        <a:lstStyle/>
        <a:p>
          <a:pPr algn="ctr"/>
          <a:endParaRPr lang="en-US"/>
        </a:p>
      </dgm:t>
    </dgm:pt>
    <dgm:pt modelId="{DE15BC91-2F1A-4619-BBE2-3C32FA54F11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2800" b="1" dirty="0" smtClean="0"/>
            <a:t>just exposed to  HIV</a:t>
          </a:r>
        </a:p>
        <a:p>
          <a:pPr algn="ctr"/>
          <a:r>
            <a:rPr lang="en-US" sz="2800" b="1" dirty="0" smtClean="0"/>
            <a:t>(condom breaks)</a:t>
          </a:r>
          <a:endParaRPr lang="en-US" sz="2800" b="1" dirty="0"/>
        </a:p>
      </dgm:t>
    </dgm:pt>
    <dgm:pt modelId="{EB47547C-3E3D-49B6-9BDB-D3CF22A94A86}" type="parTrans" cxnId="{8BF842DC-0542-4E7D-8EBE-A2F93EC7CCC8}">
      <dgm:prSet/>
      <dgm:spPr/>
      <dgm:t>
        <a:bodyPr/>
        <a:lstStyle/>
        <a:p>
          <a:pPr algn="ctr"/>
          <a:endParaRPr lang="en-US"/>
        </a:p>
      </dgm:t>
    </dgm:pt>
    <dgm:pt modelId="{39FDDA8D-2F91-4687-9C48-CC78B59014BD}" type="sibTrans" cxnId="{8BF842DC-0542-4E7D-8EBE-A2F93EC7CCC8}">
      <dgm:prSet/>
      <dgm:spPr/>
      <dgm:t>
        <a:bodyPr/>
        <a:lstStyle/>
        <a:p>
          <a:pPr algn="ctr"/>
          <a:endParaRPr lang="en-US"/>
        </a:p>
      </dgm:t>
    </dgm:pt>
    <dgm:pt modelId="{5E4D99A5-446D-4C8F-A4B6-8AA4602120AE}">
      <dgm:prSet phldrT="[Text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pPr algn="ctr"/>
          <a:r>
            <a:rPr lang="en-US" sz="2800" b="1" dirty="0" smtClean="0"/>
            <a:t>starts medication within 2 hours and takes it for 28 days after the exposure </a:t>
          </a:r>
          <a:endParaRPr lang="en-US" sz="2800" b="1" dirty="0"/>
        </a:p>
      </dgm:t>
    </dgm:pt>
    <dgm:pt modelId="{65944CFC-F588-4075-8114-902EB7FE4197}" type="parTrans" cxnId="{0C0FAE82-FD56-4AD0-A3E3-C631FD941A24}">
      <dgm:prSet/>
      <dgm:spPr/>
      <dgm:t>
        <a:bodyPr/>
        <a:lstStyle/>
        <a:p>
          <a:pPr algn="ctr"/>
          <a:endParaRPr lang="en-US"/>
        </a:p>
      </dgm:t>
    </dgm:pt>
    <dgm:pt modelId="{F1B0280E-A34F-4637-AC6B-AD7781FB705C}" type="sibTrans" cxnId="{0C0FAE82-FD56-4AD0-A3E3-C631FD941A24}">
      <dgm:prSet/>
      <dgm:spPr/>
      <dgm:t>
        <a:bodyPr/>
        <a:lstStyle/>
        <a:p>
          <a:pPr algn="ctr"/>
          <a:endParaRPr lang="en-US"/>
        </a:p>
      </dgm:t>
    </dgm:pt>
    <dgm:pt modelId="{594C53D0-69C8-4F10-8BA6-59DB2747890F}">
      <dgm:prSet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pPr algn="ctr"/>
          <a:r>
            <a:rPr lang="en-US" sz="2800" b="1" dirty="0"/>
            <a:t>to prevent </a:t>
          </a:r>
          <a:r>
            <a:rPr lang="en-US" sz="2800" b="1" dirty="0" smtClean="0"/>
            <a:t>becoming infected with HIV</a:t>
          </a:r>
          <a:endParaRPr lang="en-US" sz="2800" b="1" dirty="0"/>
        </a:p>
      </dgm:t>
    </dgm:pt>
    <dgm:pt modelId="{AA93B092-896E-4D2C-AE42-74C29B61EDA5}" type="parTrans" cxnId="{816DBB5D-A7AE-4E38-9020-920CF1E36E3C}">
      <dgm:prSet/>
      <dgm:spPr/>
      <dgm:t>
        <a:bodyPr/>
        <a:lstStyle/>
        <a:p>
          <a:pPr algn="ctr"/>
          <a:endParaRPr lang="en-US"/>
        </a:p>
      </dgm:t>
    </dgm:pt>
    <dgm:pt modelId="{298A919A-98BC-48B4-9D14-60C3B47F5139}" type="sibTrans" cxnId="{816DBB5D-A7AE-4E38-9020-920CF1E36E3C}">
      <dgm:prSet/>
      <dgm:spPr/>
      <dgm:t>
        <a:bodyPr/>
        <a:lstStyle/>
        <a:p>
          <a:pPr algn="ctr"/>
          <a:endParaRPr lang="en-US"/>
        </a:p>
      </dgm:t>
    </dgm:pt>
    <dgm:pt modelId="{2FD74370-BF7E-4BDB-8B32-B34B183C3996}" type="pres">
      <dgm:prSet presAssocID="{EEE643AC-4E69-4A13-A127-8399EF46005F}" presName="Name0" presStyleCnt="0">
        <dgm:presLayoutVars>
          <dgm:dir/>
          <dgm:resizeHandles val="exact"/>
        </dgm:presLayoutVars>
      </dgm:prSet>
      <dgm:spPr/>
    </dgm:pt>
    <dgm:pt modelId="{162CD3AE-9F98-4EF3-8B53-63254B61289E}" type="pres">
      <dgm:prSet presAssocID="{59DA1E62-672D-489E-81B9-4A2717C3DEE6}" presName="node" presStyleLbl="node1" presStyleIdx="0" presStyleCnt="4" custScaleX="183742" custScaleY="141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CC154-E4EA-4C24-8CF4-E03D1652E9AB}" type="pres">
      <dgm:prSet presAssocID="{16DD6005-5F35-445A-9A15-C2BE8632F92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63DF95C-9401-4B46-94BF-946B7FB76124}" type="pres">
      <dgm:prSet presAssocID="{16DD6005-5F35-445A-9A15-C2BE8632F92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DE93CB0-CC14-43A8-97F9-1112F3C0A1C6}" type="pres">
      <dgm:prSet presAssocID="{DE15BC91-2F1A-4619-BBE2-3C32FA54F11F}" presName="node" presStyleLbl="node1" presStyleIdx="1" presStyleCnt="4" custScaleX="188269" custScaleY="142051" custLinFactNeighborX="47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B8782-BD45-4A05-9FC3-35E644D29BE4}" type="pres">
      <dgm:prSet presAssocID="{39FDDA8D-2F91-4687-9C48-CC78B59014B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8F81DD1-86DF-4EF3-8F2E-278D8AC8F0A7}" type="pres">
      <dgm:prSet presAssocID="{39FDDA8D-2F91-4687-9C48-CC78B59014B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B91C2BB-36B0-4A17-99F7-18E40C20DB6C}" type="pres">
      <dgm:prSet presAssocID="{5E4D99A5-446D-4C8F-A4B6-8AA4602120AE}" presName="node" presStyleLbl="node1" presStyleIdx="2" presStyleCnt="4" custScaleX="194872" custScaleY="140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48BE8-1641-4890-8790-DC9989E39700}" type="pres">
      <dgm:prSet presAssocID="{F1B0280E-A34F-4637-AC6B-AD7781FB705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95ED242-3DFE-4832-9101-5E2CD45750BB}" type="pres">
      <dgm:prSet presAssocID="{F1B0280E-A34F-4637-AC6B-AD7781FB705C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56D144A-1E0F-4DF8-820B-7060CDA1EDEC}" type="pres">
      <dgm:prSet presAssocID="{594C53D0-69C8-4F10-8BA6-59DB2747890F}" presName="node" presStyleLbl="node1" presStyleIdx="3" presStyleCnt="4" custScaleX="198243" custScaleY="139991" custLinFactNeighborX="-8014" custLinFactNeighborY="-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821487-DFA3-47AD-A27E-E5AB2A55DDD6}" type="presOf" srcId="{F1B0280E-A34F-4637-AC6B-AD7781FB705C}" destId="{0AF48BE8-1641-4890-8790-DC9989E39700}" srcOrd="0" destOrd="0" presId="urn:microsoft.com/office/officeart/2005/8/layout/process1"/>
    <dgm:cxn modelId="{0C0FAE82-FD56-4AD0-A3E3-C631FD941A24}" srcId="{EEE643AC-4E69-4A13-A127-8399EF46005F}" destId="{5E4D99A5-446D-4C8F-A4B6-8AA4602120AE}" srcOrd="2" destOrd="0" parTransId="{65944CFC-F588-4075-8114-902EB7FE4197}" sibTransId="{F1B0280E-A34F-4637-AC6B-AD7781FB705C}"/>
    <dgm:cxn modelId="{BA969096-5173-4A69-A68B-D56581F581B7}" type="presOf" srcId="{16DD6005-5F35-445A-9A15-C2BE8632F923}" destId="{563DF95C-9401-4B46-94BF-946B7FB76124}" srcOrd="1" destOrd="0" presId="urn:microsoft.com/office/officeart/2005/8/layout/process1"/>
    <dgm:cxn modelId="{7102F513-8857-4AE8-BD4B-FCB3A20E7B11}" type="presOf" srcId="{39FDDA8D-2F91-4687-9C48-CC78B59014BD}" destId="{78F81DD1-86DF-4EF3-8F2E-278D8AC8F0A7}" srcOrd="1" destOrd="0" presId="urn:microsoft.com/office/officeart/2005/8/layout/process1"/>
    <dgm:cxn modelId="{8BF842DC-0542-4E7D-8EBE-A2F93EC7CCC8}" srcId="{EEE643AC-4E69-4A13-A127-8399EF46005F}" destId="{DE15BC91-2F1A-4619-BBE2-3C32FA54F11F}" srcOrd="1" destOrd="0" parTransId="{EB47547C-3E3D-49B6-9BDB-D3CF22A94A86}" sibTransId="{39FDDA8D-2F91-4687-9C48-CC78B59014BD}"/>
    <dgm:cxn modelId="{13FE726C-4DDF-407D-98C0-348EA3F55C93}" type="presOf" srcId="{EEE643AC-4E69-4A13-A127-8399EF46005F}" destId="{2FD74370-BF7E-4BDB-8B32-B34B183C3996}" srcOrd="0" destOrd="0" presId="urn:microsoft.com/office/officeart/2005/8/layout/process1"/>
    <dgm:cxn modelId="{F25F4980-F35C-4035-8130-3A535F77A506}" type="presOf" srcId="{16DD6005-5F35-445A-9A15-C2BE8632F923}" destId="{F09CC154-E4EA-4C24-8CF4-E03D1652E9AB}" srcOrd="0" destOrd="0" presId="urn:microsoft.com/office/officeart/2005/8/layout/process1"/>
    <dgm:cxn modelId="{0A9235B5-DD28-43A1-B38C-A0561748AFA3}" type="presOf" srcId="{5E4D99A5-446D-4C8F-A4B6-8AA4602120AE}" destId="{5B91C2BB-36B0-4A17-99F7-18E40C20DB6C}" srcOrd="0" destOrd="0" presId="urn:microsoft.com/office/officeart/2005/8/layout/process1"/>
    <dgm:cxn modelId="{B95D9202-029E-4CD8-B43E-03E90A9CE6AB}" type="presOf" srcId="{F1B0280E-A34F-4637-AC6B-AD7781FB705C}" destId="{F95ED242-3DFE-4832-9101-5E2CD45750BB}" srcOrd="1" destOrd="0" presId="urn:microsoft.com/office/officeart/2005/8/layout/process1"/>
    <dgm:cxn modelId="{28E83ADA-12B4-4565-B6B6-28F94A4E677E}" type="presOf" srcId="{594C53D0-69C8-4F10-8BA6-59DB2747890F}" destId="{156D144A-1E0F-4DF8-820B-7060CDA1EDEC}" srcOrd="0" destOrd="0" presId="urn:microsoft.com/office/officeart/2005/8/layout/process1"/>
    <dgm:cxn modelId="{816DBB5D-A7AE-4E38-9020-920CF1E36E3C}" srcId="{EEE643AC-4E69-4A13-A127-8399EF46005F}" destId="{594C53D0-69C8-4F10-8BA6-59DB2747890F}" srcOrd="3" destOrd="0" parTransId="{AA93B092-896E-4D2C-AE42-74C29B61EDA5}" sibTransId="{298A919A-98BC-48B4-9D14-60C3B47F5139}"/>
    <dgm:cxn modelId="{1BD53B9F-7FCB-4BB7-A44A-1DE2EC4C0943}" type="presOf" srcId="{39FDDA8D-2F91-4687-9C48-CC78B59014BD}" destId="{791B8782-BD45-4A05-9FC3-35E644D29BE4}" srcOrd="0" destOrd="0" presId="urn:microsoft.com/office/officeart/2005/8/layout/process1"/>
    <dgm:cxn modelId="{8A895CAC-EC0E-44F5-835E-E2CC72EC669C}" type="presOf" srcId="{DE15BC91-2F1A-4619-BBE2-3C32FA54F11F}" destId="{1DE93CB0-CC14-43A8-97F9-1112F3C0A1C6}" srcOrd="0" destOrd="0" presId="urn:microsoft.com/office/officeart/2005/8/layout/process1"/>
    <dgm:cxn modelId="{6CC19FE8-F772-4ED1-B977-850FC53E812A}" srcId="{EEE643AC-4E69-4A13-A127-8399EF46005F}" destId="{59DA1E62-672D-489E-81B9-4A2717C3DEE6}" srcOrd="0" destOrd="0" parTransId="{CBC4868B-6358-49AE-89F1-2740D33AB588}" sibTransId="{16DD6005-5F35-445A-9A15-C2BE8632F923}"/>
    <dgm:cxn modelId="{51A12E5F-40DD-47E1-A58E-741E6AAC804B}" type="presOf" srcId="{59DA1E62-672D-489E-81B9-4A2717C3DEE6}" destId="{162CD3AE-9F98-4EF3-8B53-63254B61289E}" srcOrd="0" destOrd="0" presId="urn:microsoft.com/office/officeart/2005/8/layout/process1"/>
    <dgm:cxn modelId="{FE47E21E-6891-417E-9322-A583EE45E5BA}" type="presParOf" srcId="{2FD74370-BF7E-4BDB-8B32-B34B183C3996}" destId="{162CD3AE-9F98-4EF3-8B53-63254B61289E}" srcOrd="0" destOrd="0" presId="urn:microsoft.com/office/officeart/2005/8/layout/process1"/>
    <dgm:cxn modelId="{FAE2FF12-695C-4931-8ED0-8CA12A333650}" type="presParOf" srcId="{2FD74370-BF7E-4BDB-8B32-B34B183C3996}" destId="{F09CC154-E4EA-4C24-8CF4-E03D1652E9AB}" srcOrd="1" destOrd="0" presId="urn:microsoft.com/office/officeart/2005/8/layout/process1"/>
    <dgm:cxn modelId="{CF3CB883-2D91-4F78-8EC8-A636795DBD08}" type="presParOf" srcId="{F09CC154-E4EA-4C24-8CF4-E03D1652E9AB}" destId="{563DF95C-9401-4B46-94BF-946B7FB76124}" srcOrd="0" destOrd="0" presId="urn:microsoft.com/office/officeart/2005/8/layout/process1"/>
    <dgm:cxn modelId="{D58E4CB2-EECB-4484-AA8E-8DA49CAE7448}" type="presParOf" srcId="{2FD74370-BF7E-4BDB-8B32-B34B183C3996}" destId="{1DE93CB0-CC14-43A8-97F9-1112F3C0A1C6}" srcOrd="2" destOrd="0" presId="urn:microsoft.com/office/officeart/2005/8/layout/process1"/>
    <dgm:cxn modelId="{5BB0B2F5-E3EE-43F9-9EEE-049D4C3F9F4C}" type="presParOf" srcId="{2FD74370-BF7E-4BDB-8B32-B34B183C3996}" destId="{791B8782-BD45-4A05-9FC3-35E644D29BE4}" srcOrd="3" destOrd="0" presId="urn:microsoft.com/office/officeart/2005/8/layout/process1"/>
    <dgm:cxn modelId="{D4F36F7B-7E45-4045-B152-74464789D6F3}" type="presParOf" srcId="{791B8782-BD45-4A05-9FC3-35E644D29BE4}" destId="{78F81DD1-86DF-4EF3-8F2E-278D8AC8F0A7}" srcOrd="0" destOrd="0" presId="urn:microsoft.com/office/officeart/2005/8/layout/process1"/>
    <dgm:cxn modelId="{1AFF4B10-0702-4705-B04C-F777B188203C}" type="presParOf" srcId="{2FD74370-BF7E-4BDB-8B32-B34B183C3996}" destId="{5B91C2BB-36B0-4A17-99F7-18E40C20DB6C}" srcOrd="4" destOrd="0" presId="urn:microsoft.com/office/officeart/2005/8/layout/process1"/>
    <dgm:cxn modelId="{56C5E9D3-B826-4BFF-A367-641A69708808}" type="presParOf" srcId="{2FD74370-BF7E-4BDB-8B32-B34B183C3996}" destId="{0AF48BE8-1641-4890-8790-DC9989E39700}" srcOrd="5" destOrd="0" presId="urn:microsoft.com/office/officeart/2005/8/layout/process1"/>
    <dgm:cxn modelId="{91057EC7-226B-4A42-9F8F-E69B9040FACE}" type="presParOf" srcId="{0AF48BE8-1641-4890-8790-DC9989E39700}" destId="{F95ED242-3DFE-4832-9101-5E2CD45750BB}" srcOrd="0" destOrd="0" presId="urn:microsoft.com/office/officeart/2005/8/layout/process1"/>
    <dgm:cxn modelId="{AE88AEC3-68C2-41EB-8E7B-40FB589ACA1D}" type="presParOf" srcId="{2FD74370-BF7E-4BDB-8B32-B34B183C3996}" destId="{156D144A-1E0F-4DF8-820B-7060CDA1EDEC}" srcOrd="6" destOrd="0" presId="urn:microsoft.com/office/officeart/2005/8/layout/process1"/>
  </dgm:cxnLst>
  <dgm:bg/>
  <dgm:whole>
    <a:ln w="22225"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CD3AE-9F98-4EF3-8B53-63254B61289E}">
      <dsp:nvSpPr>
        <dsp:cNvPr id="0" name=""/>
        <dsp:cNvSpPr/>
      </dsp:nvSpPr>
      <dsp:spPr>
        <a:xfrm>
          <a:off x="8162" y="481881"/>
          <a:ext cx="2203542" cy="274892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An HIV </a:t>
          </a:r>
          <a:r>
            <a:rPr lang="en-US" sz="2800" b="1" kern="1200" dirty="0"/>
            <a:t>uninfected </a:t>
          </a:r>
          <a:r>
            <a:rPr lang="en-US" sz="2800" b="1" kern="1200" dirty="0" smtClean="0"/>
            <a:t>gay men</a:t>
          </a:r>
          <a:endParaRPr lang="en-US" sz="2800" b="1" kern="1200" dirty="0"/>
        </a:p>
      </dsp:txBody>
      <dsp:txXfrm>
        <a:off x="72702" y="546421"/>
        <a:ext cx="2074462" cy="2619841"/>
      </dsp:txXfrm>
    </dsp:sp>
    <dsp:sp modelId="{F09CC154-E4EA-4C24-8CF4-E03D1652E9AB}">
      <dsp:nvSpPr>
        <dsp:cNvPr id="0" name=""/>
        <dsp:cNvSpPr/>
      </dsp:nvSpPr>
      <dsp:spPr>
        <a:xfrm>
          <a:off x="2337290" y="1707634"/>
          <a:ext cx="266240" cy="2974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337290" y="1767117"/>
        <a:ext cx="186368" cy="178450"/>
      </dsp:txXfrm>
    </dsp:sp>
    <dsp:sp modelId="{1DE93CB0-CC14-43A8-97F9-1112F3C0A1C6}">
      <dsp:nvSpPr>
        <dsp:cNvPr id="0" name=""/>
        <dsp:cNvSpPr/>
      </dsp:nvSpPr>
      <dsp:spPr>
        <a:xfrm>
          <a:off x="2714045" y="474205"/>
          <a:ext cx="2257832" cy="276427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who </a:t>
          </a:r>
          <a:r>
            <a:rPr lang="en-US" sz="2800" b="1" kern="1200" dirty="0" smtClean="0"/>
            <a:t>engages </a:t>
          </a:r>
          <a:r>
            <a:rPr lang="en-US" sz="2800" b="1" kern="1200" dirty="0"/>
            <a:t>in </a:t>
          </a:r>
          <a:r>
            <a:rPr lang="en-US" sz="2800" b="1" kern="1200" dirty="0" smtClean="0"/>
            <a:t>risk for HIV</a:t>
          </a:r>
          <a:endParaRPr lang="en-US" sz="2800" b="1" kern="1200" dirty="0"/>
        </a:p>
      </dsp:txBody>
      <dsp:txXfrm>
        <a:off x="2780175" y="540335"/>
        <a:ext cx="2125572" cy="2632014"/>
      </dsp:txXfrm>
    </dsp:sp>
    <dsp:sp modelId="{791B8782-BD45-4A05-9FC3-35E644D29BE4}">
      <dsp:nvSpPr>
        <dsp:cNvPr id="0" name=""/>
        <dsp:cNvSpPr/>
      </dsp:nvSpPr>
      <dsp:spPr>
        <a:xfrm>
          <a:off x="5086144" y="1707634"/>
          <a:ext cx="242245" cy="2974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086144" y="1767117"/>
        <a:ext cx="169572" cy="178450"/>
      </dsp:txXfrm>
    </dsp:sp>
    <dsp:sp modelId="{5B91C2BB-36B0-4A17-99F7-18E40C20DB6C}">
      <dsp:nvSpPr>
        <dsp:cNvPr id="0" name=""/>
        <dsp:cNvSpPr/>
      </dsp:nvSpPr>
      <dsp:spPr>
        <a:xfrm>
          <a:off x="5428944" y="491602"/>
          <a:ext cx="2337019" cy="27294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takes one pill once </a:t>
          </a:r>
          <a:r>
            <a:rPr lang="en-US" sz="2800" b="1" kern="1200" dirty="0"/>
            <a:t>a </a:t>
          </a:r>
          <a:r>
            <a:rPr lang="en-US" sz="2800" b="1" kern="1200" dirty="0" smtClean="0"/>
            <a:t>day </a:t>
          </a:r>
          <a:endParaRPr lang="en-US" sz="2800" b="1" kern="1200" dirty="0"/>
        </a:p>
      </dsp:txBody>
      <dsp:txXfrm>
        <a:off x="5497393" y="560051"/>
        <a:ext cx="2200121" cy="2592582"/>
      </dsp:txXfrm>
    </dsp:sp>
    <dsp:sp modelId="{0AF48BE8-1641-4890-8790-DC9989E39700}">
      <dsp:nvSpPr>
        <dsp:cNvPr id="0" name=""/>
        <dsp:cNvSpPr/>
      </dsp:nvSpPr>
      <dsp:spPr>
        <a:xfrm rot="21597514">
          <a:off x="7876278" y="1706625"/>
          <a:ext cx="233867" cy="2974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7876278" y="1766133"/>
        <a:ext cx="163707" cy="178450"/>
      </dsp:txXfrm>
    </dsp:sp>
    <dsp:sp modelId="{156D144A-1E0F-4DF8-820B-7060CDA1EDEC}">
      <dsp:nvSpPr>
        <dsp:cNvPr id="0" name=""/>
        <dsp:cNvSpPr/>
      </dsp:nvSpPr>
      <dsp:spPr>
        <a:xfrm>
          <a:off x="8207224" y="492224"/>
          <a:ext cx="2377446" cy="2724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to prevent </a:t>
          </a:r>
          <a:r>
            <a:rPr lang="en-US" sz="2800" b="1" kern="1200" dirty="0" smtClean="0"/>
            <a:t>him from </a:t>
          </a:r>
          <a:r>
            <a:rPr lang="en-US" sz="2800" b="1" kern="1200" dirty="0"/>
            <a:t>becoming </a:t>
          </a:r>
          <a:r>
            <a:rPr lang="en-US" sz="2800" b="1" kern="1200" dirty="0" smtClean="0"/>
            <a:t>infected</a:t>
          </a:r>
          <a:endParaRPr lang="en-US" sz="2800" b="1" kern="1200" dirty="0"/>
        </a:p>
      </dsp:txBody>
      <dsp:txXfrm>
        <a:off x="8276857" y="561857"/>
        <a:ext cx="2238180" cy="25849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CD3AE-9F98-4EF3-8B53-63254B61289E}">
      <dsp:nvSpPr>
        <dsp:cNvPr id="0" name=""/>
        <dsp:cNvSpPr/>
      </dsp:nvSpPr>
      <dsp:spPr>
        <a:xfrm>
          <a:off x="8162" y="9706"/>
          <a:ext cx="2203542" cy="347560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HIV uninfected </a:t>
          </a:r>
          <a:r>
            <a:rPr lang="en-US" sz="2800" b="1" kern="1200" dirty="0" smtClean="0"/>
            <a:t>gay men</a:t>
          </a:r>
          <a:endParaRPr lang="en-US" sz="2800" b="1" kern="1200" dirty="0"/>
        </a:p>
      </dsp:txBody>
      <dsp:txXfrm>
        <a:off x="72702" y="74246"/>
        <a:ext cx="2074462" cy="3346525"/>
      </dsp:txXfrm>
    </dsp:sp>
    <dsp:sp modelId="{F09CC154-E4EA-4C24-8CF4-E03D1652E9AB}">
      <dsp:nvSpPr>
        <dsp:cNvPr id="0" name=""/>
        <dsp:cNvSpPr/>
      </dsp:nvSpPr>
      <dsp:spPr>
        <a:xfrm>
          <a:off x="2337290" y="1598800"/>
          <a:ext cx="266240" cy="2974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337290" y="1658283"/>
        <a:ext cx="186368" cy="178450"/>
      </dsp:txXfrm>
    </dsp:sp>
    <dsp:sp modelId="{1DE93CB0-CC14-43A8-97F9-1112F3C0A1C6}">
      <dsp:nvSpPr>
        <dsp:cNvPr id="0" name=""/>
        <dsp:cNvSpPr/>
      </dsp:nvSpPr>
      <dsp:spPr>
        <a:xfrm>
          <a:off x="2714045" y="0"/>
          <a:ext cx="2257832" cy="349501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just exposed to  HIV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(condom breaks)</a:t>
          </a:r>
          <a:endParaRPr lang="en-US" sz="2800" b="1" kern="1200" dirty="0"/>
        </a:p>
      </dsp:txBody>
      <dsp:txXfrm>
        <a:off x="2780175" y="66130"/>
        <a:ext cx="2125572" cy="3362758"/>
      </dsp:txXfrm>
    </dsp:sp>
    <dsp:sp modelId="{791B8782-BD45-4A05-9FC3-35E644D29BE4}">
      <dsp:nvSpPr>
        <dsp:cNvPr id="0" name=""/>
        <dsp:cNvSpPr/>
      </dsp:nvSpPr>
      <dsp:spPr>
        <a:xfrm>
          <a:off x="5086144" y="1598800"/>
          <a:ext cx="242245" cy="2974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086144" y="1658283"/>
        <a:ext cx="169572" cy="178450"/>
      </dsp:txXfrm>
    </dsp:sp>
    <dsp:sp modelId="{5B91C2BB-36B0-4A17-99F7-18E40C20DB6C}">
      <dsp:nvSpPr>
        <dsp:cNvPr id="0" name=""/>
        <dsp:cNvSpPr/>
      </dsp:nvSpPr>
      <dsp:spPr>
        <a:xfrm>
          <a:off x="5428944" y="21995"/>
          <a:ext cx="2337019" cy="3451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starts medication within 2 hours and takes it for 28 days after the exposure </a:t>
          </a:r>
          <a:endParaRPr lang="en-US" sz="2800" b="1" kern="1200" dirty="0"/>
        </a:p>
      </dsp:txBody>
      <dsp:txXfrm>
        <a:off x="5497393" y="90444"/>
        <a:ext cx="2200121" cy="3314128"/>
      </dsp:txXfrm>
    </dsp:sp>
    <dsp:sp modelId="{0AF48BE8-1641-4890-8790-DC9989E39700}">
      <dsp:nvSpPr>
        <dsp:cNvPr id="0" name=""/>
        <dsp:cNvSpPr/>
      </dsp:nvSpPr>
      <dsp:spPr>
        <a:xfrm rot="21596857">
          <a:off x="7876278" y="1597524"/>
          <a:ext cx="233867" cy="2974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7876278" y="1657039"/>
        <a:ext cx="163707" cy="178450"/>
      </dsp:txXfrm>
    </dsp:sp>
    <dsp:sp modelId="{156D144A-1E0F-4DF8-820B-7060CDA1EDEC}">
      <dsp:nvSpPr>
        <dsp:cNvPr id="0" name=""/>
        <dsp:cNvSpPr/>
      </dsp:nvSpPr>
      <dsp:spPr>
        <a:xfrm>
          <a:off x="8207224" y="22783"/>
          <a:ext cx="2377446" cy="3444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to prevent </a:t>
          </a:r>
          <a:r>
            <a:rPr lang="en-US" sz="2800" b="1" kern="1200" dirty="0" smtClean="0"/>
            <a:t>becoming infected with HIV</a:t>
          </a:r>
          <a:endParaRPr lang="en-US" sz="2800" b="1" kern="1200" dirty="0"/>
        </a:p>
      </dsp:txBody>
      <dsp:txXfrm>
        <a:off x="8276857" y="92416"/>
        <a:ext cx="2238180" cy="3305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56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54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63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8533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87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01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56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878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4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4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94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4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40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39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72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3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16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3565" y="1433945"/>
            <a:ext cx="9090712" cy="3329581"/>
          </a:xfrm>
        </p:spPr>
        <p:txBody>
          <a:bodyPr/>
          <a:lstStyle/>
          <a:p>
            <a:r>
              <a:rPr lang="en-US" dirty="0" smtClean="0"/>
              <a:t>Understanding </a:t>
            </a:r>
            <a:r>
              <a:rPr lang="en-US" dirty="0" err="1" smtClean="0"/>
              <a:t>PrEP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564" y="4905259"/>
            <a:ext cx="8450605" cy="861420"/>
          </a:xfrm>
        </p:spPr>
        <p:txBody>
          <a:bodyPr>
            <a:noAutofit/>
          </a:bodyPr>
          <a:lstStyle/>
          <a:p>
            <a:r>
              <a:rPr lang="en-US" sz="2400" dirty="0" smtClean="0"/>
              <a:t>New York State Department of Health AIDS Institute</a:t>
            </a:r>
          </a:p>
          <a:p>
            <a:r>
              <a:rPr lang="en-US" sz="2400" dirty="0" smtClean="0"/>
              <a:t>June, </a:t>
            </a:r>
            <a:r>
              <a:rPr lang="en-US" sz="2400" dirty="0" smtClean="0"/>
              <a:t>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774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508137"/>
            <a:ext cx="9404723" cy="949036"/>
          </a:xfrm>
        </p:spPr>
        <p:txBody>
          <a:bodyPr/>
          <a:lstStyle/>
          <a:p>
            <a:r>
              <a:rPr lang="en-US" sz="4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Medical Appointments for </a:t>
            </a:r>
            <a:r>
              <a:rPr lang="en-US" sz="44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</a:t>
            </a:r>
            <a:r>
              <a:rPr lang="en-US" sz="4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130" y="1457172"/>
            <a:ext cx="10549343" cy="4472574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800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Initial Appointment:</a:t>
            </a: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HIV testing;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provided for only 30 days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8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2800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Month Follow-Up:</a:t>
            </a: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Provider assesses person’s experience on </a:t>
            </a:r>
            <a:r>
              <a:rPr lang="en-US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</a:t>
            </a: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including adherence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side effects and commitment.  At this visit a prescription 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60 days may be given;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8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lang="en-US" sz="2800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Month Follow-Up</a:t>
            </a: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HIV testing and other assessments; prescription for 90 days if HIV negative and </a:t>
            </a: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adherent;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800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 </a:t>
            </a:r>
            <a:r>
              <a:rPr lang="en-US" sz="28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Three Months: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HIV testing and other assessments repeated every three months; prescription for 90 days if HIV negative and adherent.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1469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15864"/>
          </a:xfrm>
        </p:spPr>
        <p:txBody>
          <a:bodyPr/>
          <a:lstStyle/>
          <a:p>
            <a:r>
              <a:rPr lang="en-US" dirty="0" smtClean="0"/>
              <a:t>Paying for </a:t>
            </a:r>
            <a:r>
              <a:rPr lang="en-US" dirty="0" err="1" smtClean="0"/>
              <a:t>PrEP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167" y="1686513"/>
            <a:ext cx="3399415" cy="4195763"/>
          </a:xfrm>
          <a:solidFill>
            <a:schemeClr val="accent1">
              <a:hueOff val="0"/>
              <a:satOff val="0"/>
              <a:lumOff val="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Medicaid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3200" dirty="0" smtClean="0"/>
              <a:t>If a person has Medicaid, it will cover the medication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949" y="1738157"/>
            <a:ext cx="3267834" cy="420024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Private Insurance</a:t>
            </a:r>
          </a:p>
          <a:p>
            <a:pPr marL="0" indent="0">
              <a:buNone/>
            </a:pPr>
            <a:r>
              <a:rPr lang="en-US" sz="3200" dirty="0" smtClean="0"/>
              <a:t>Most insurance plans cover the medication. You may have co-pays</a:t>
            </a:r>
            <a:endParaRPr lang="en-US" sz="32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8259150" y="1738157"/>
            <a:ext cx="3267834" cy="420024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4000" b="1" dirty="0" smtClean="0"/>
              <a:t>Patient Assistance</a:t>
            </a:r>
          </a:p>
          <a:p>
            <a:pPr marL="0" indent="0">
              <a:buFont typeface="Wingdings 3" charset="2"/>
              <a:buNone/>
            </a:pPr>
            <a:r>
              <a:rPr lang="en-US" sz="3200" dirty="0" smtClean="0"/>
              <a:t>Drug manufacturer may provide financial assistance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5786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have to take the medicine for it to work!!!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580473"/>
              </p:ext>
            </p:extLst>
          </p:nvPr>
        </p:nvGraphicFramePr>
        <p:xfrm>
          <a:off x="817419" y="2052638"/>
          <a:ext cx="10501746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582"/>
                <a:gridCol w="3500582"/>
                <a:gridCol w="35005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Adherence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Don’t stop and start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What</a:t>
                      </a:r>
                      <a:r>
                        <a:rPr lang="en-US" sz="2400" baseline="0" dirty="0" smtClean="0"/>
                        <a:t> if I want to stop?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You</a:t>
                      </a:r>
                      <a:r>
                        <a:rPr lang="en-US" sz="2400" baseline="0" dirty="0" smtClean="0"/>
                        <a:t> have to take the medication every day for it to work</a:t>
                      </a:r>
                    </a:p>
                    <a:p>
                      <a:endParaRPr lang="en-US" sz="2400" baseline="0" dirty="0" smtClean="0"/>
                    </a:p>
                    <a:p>
                      <a:r>
                        <a:rPr lang="en-US" sz="2400" dirty="0" smtClean="0"/>
                        <a:t>Missing doses</a:t>
                      </a:r>
                      <a:r>
                        <a:rPr lang="en-US" sz="2400" baseline="0" dirty="0" smtClean="0"/>
                        <a:t> increases the chance of infection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It is not known</a:t>
                      </a:r>
                      <a:r>
                        <a:rPr lang="en-US" sz="2400" baseline="0" dirty="0" smtClean="0"/>
                        <a:t> how long before or after an exposure you have to take </a:t>
                      </a:r>
                      <a:r>
                        <a:rPr lang="en-US" sz="2400" baseline="0" dirty="0" err="1" smtClean="0"/>
                        <a:t>PrEP.</a:t>
                      </a:r>
                      <a:endParaRPr lang="en-US" sz="2400" baseline="0" dirty="0" smtClean="0"/>
                    </a:p>
                    <a:p>
                      <a:endParaRPr lang="en-US" sz="2400" baseline="0" dirty="0" smtClean="0"/>
                    </a:p>
                    <a:p>
                      <a:r>
                        <a:rPr lang="en-US" sz="2400" baseline="0" dirty="0" smtClean="0"/>
                        <a:t>Continuity and consistency = protection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Talk to the</a:t>
                      </a:r>
                      <a:r>
                        <a:rPr lang="en-US" sz="2400" baseline="0" dirty="0" smtClean="0"/>
                        <a:t> provider who prescribed </a:t>
                      </a:r>
                      <a:r>
                        <a:rPr lang="en-US" sz="2400" baseline="0" dirty="0" err="1" smtClean="0"/>
                        <a:t>PrEP</a:t>
                      </a:r>
                      <a:r>
                        <a:rPr lang="en-US" sz="2400" baseline="0" dirty="0" smtClean="0"/>
                        <a:t> for you</a:t>
                      </a:r>
                    </a:p>
                    <a:p>
                      <a:endParaRPr lang="en-US" sz="2400" baseline="0" dirty="0" smtClean="0"/>
                    </a:p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032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732" y="440476"/>
            <a:ext cx="9404723" cy="1130755"/>
          </a:xfrm>
          <a:solidFill>
            <a:schemeClr val="accent1">
              <a:hueOff val="0"/>
              <a:satOff val="0"/>
              <a:lumOff val="0"/>
            </a:schemeClr>
          </a:solidFill>
          <a:ln>
            <a:solidFill>
              <a:schemeClr val="tx1"/>
            </a:solidFill>
          </a:ln>
        </p:spPr>
        <p:txBody>
          <a:bodyPr anchor="ctr" anchorCtr="0"/>
          <a:lstStyle/>
          <a:p>
            <a:r>
              <a:rPr lang="en-US" sz="5400" dirty="0" smtClean="0"/>
              <a:t>Breaking down the word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712639" y="1821751"/>
            <a:ext cx="5791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Post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– 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meaning AFTER 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9851" y="2830554"/>
            <a:ext cx="116083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xposure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– 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activity that can lead to HIV infection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960" y="3811578"/>
            <a:ext cx="9823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rophylaxis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– meaning protection</a:t>
            </a:r>
            <a:endParaRPr lang="en-US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609" y="5127968"/>
            <a:ext cx="10480754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Protect yourself AFTER your are exposed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716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POST Exposure Prophylaxis</a:t>
            </a:r>
            <a:endParaRPr lang="en-US" sz="54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48334309"/>
              </p:ext>
            </p:extLst>
          </p:nvPr>
        </p:nvGraphicFramePr>
        <p:xfrm>
          <a:off x="646111" y="2074920"/>
          <a:ext cx="10631277" cy="3495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4559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</a:t>
            </a:r>
            <a:r>
              <a:rPr lang="en-US" dirty="0" err="1" smtClean="0"/>
              <a:t>PrEP</a:t>
            </a:r>
            <a:r>
              <a:rPr lang="en-US" dirty="0" smtClean="0"/>
              <a:t> and PEP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113873"/>
              </p:ext>
            </p:extLst>
          </p:nvPr>
        </p:nvGraphicFramePr>
        <p:xfrm>
          <a:off x="812366" y="1456892"/>
          <a:ext cx="10160433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4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What’s the Same?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Both </a:t>
                      </a:r>
                      <a:r>
                        <a:rPr lang="en-US" sz="2400" dirty="0" err="1" smtClean="0"/>
                        <a:t>PrEP</a:t>
                      </a:r>
                      <a:r>
                        <a:rPr lang="en-US" sz="2400" baseline="0" dirty="0" smtClean="0"/>
                        <a:t> and PEP use medication to prevention HIV infection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Available from a medical provider by prescription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There are resources to help pay for the medicine 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Effective only if taken consistently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830936"/>
              </p:ext>
            </p:extLst>
          </p:nvPr>
        </p:nvGraphicFramePr>
        <p:xfrm>
          <a:off x="812366" y="4103113"/>
          <a:ext cx="10160433" cy="2008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433"/>
              </a:tblGrid>
              <a:tr h="43799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What’s different?</a:t>
                      </a:r>
                      <a:endParaRPr lang="en-US" sz="24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37997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PrEP</a:t>
                      </a:r>
                      <a:r>
                        <a:rPr lang="en-US" sz="2400" baseline="0" dirty="0" smtClean="0"/>
                        <a:t> is started BEFORE and PEP is taken AFTER the exposure</a:t>
                      </a:r>
                      <a:endParaRPr lang="en-US" sz="2400" dirty="0"/>
                    </a:p>
                  </a:txBody>
                  <a:tcPr/>
                </a:tc>
              </a:tr>
              <a:tr h="43799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Different</a:t>
                      </a:r>
                      <a:r>
                        <a:rPr lang="en-US" sz="2400" baseline="0" dirty="0" smtClean="0"/>
                        <a:t> medications</a:t>
                      </a:r>
                      <a:endParaRPr lang="en-US" sz="2400" dirty="0"/>
                    </a:p>
                  </a:txBody>
                  <a:tcPr/>
                </a:tc>
              </a:tr>
              <a:tr h="637333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PrEP</a:t>
                      </a:r>
                      <a:r>
                        <a:rPr lang="en-US" sz="2400" dirty="0" smtClean="0"/>
                        <a:t> requires on-going HIV testing and additional prescriptions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887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57427"/>
          </a:xfrm>
        </p:spPr>
        <p:txBody>
          <a:bodyPr/>
          <a:lstStyle/>
          <a:p>
            <a:r>
              <a:rPr lang="en-US" b="1" dirty="0" smtClean="0"/>
              <a:t>Resources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714" y="1887415"/>
            <a:ext cx="5014366" cy="3962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50554"/>
          <a:stretch/>
        </p:blipFill>
        <p:spPr>
          <a:xfrm>
            <a:off x="1546767" y="1510145"/>
            <a:ext cx="4114800" cy="471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67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57427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700848"/>
            <a:ext cx="10534507" cy="419548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Learn about </a:t>
            </a:r>
            <a:r>
              <a:rPr lang="en-US" sz="3200" dirty="0" err="1" smtClean="0"/>
              <a:t>PrEP</a:t>
            </a:r>
            <a:r>
              <a:rPr lang="en-US" sz="3200" dirty="0" smtClean="0"/>
              <a:t> and how it works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List reasons why gay men and trans people should know about </a:t>
            </a:r>
            <a:r>
              <a:rPr lang="en-US" sz="3200" dirty="0" err="1" smtClean="0"/>
              <a:t>PrEP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Learn </a:t>
            </a:r>
            <a:r>
              <a:rPr lang="en-US" sz="3200" dirty="0" smtClean="0"/>
              <a:t>about PEP and how it is different from </a:t>
            </a:r>
            <a:r>
              <a:rPr lang="en-US" sz="3200" dirty="0" err="1" smtClean="0"/>
              <a:t>PrEP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Identify resources that are available to help you educate others about </a:t>
            </a:r>
            <a:r>
              <a:rPr lang="en-US" sz="3200" dirty="0" err="1" smtClean="0"/>
              <a:t>PrEP</a:t>
            </a:r>
            <a:r>
              <a:rPr lang="en-US" sz="3200" dirty="0" smtClean="0"/>
              <a:t> and PEP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27460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732" y="440476"/>
            <a:ext cx="9404723" cy="1130755"/>
          </a:xfrm>
          <a:solidFill>
            <a:schemeClr val="accent1">
              <a:hueOff val="0"/>
              <a:satOff val="0"/>
              <a:lumOff val="0"/>
            </a:schemeClr>
          </a:solidFill>
          <a:ln>
            <a:solidFill>
              <a:schemeClr val="tx1"/>
            </a:solidFill>
          </a:ln>
        </p:spPr>
        <p:txBody>
          <a:bodyPr anchor="ctr" anchorCtr="0"/>
          <a:lstStyle/>
          <a:p>
            <a:r>
              <a:rPr lang="en-US" sz="5400" dirty="0" smtClean="0"/>
              <a:t>Breaking down the word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583484" y="1821751"/>
            <a:ext cx="6133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PR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– 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meaning BEFORE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9851" y="2830554"/>
            <a:ext cx="116083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xposure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– 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activity that can lead to HIV infection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960" y="3811578"/>
            <a:ext cx="9823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rophylaxis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– meaning protection</a:t>
            </a:r>
            <a:endParaRPr lang="en-US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2370" y="5127968"/>
            <a:ext cx="10737234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Protect yourself BEFORE your are exposed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3188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err="1" smtClean="0"/>
              <a:t>PrEP</a:t>
            </a:r>
            <a:r>
              <a:rPr lang="en-US" sz="6000" dirty="0" smtClean="0"/>
              <a:t> is HIV prevention</a:t>
            </a:r>
            <a:endParaRPr lang="en-US" sz="60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80812652"/>
              </p:ext>
            </p:extLst>
          </p:nvPr>
        </p:nvGraphicFramePr>
        <p:xfrm>
          <a:off x="646111" y="2088364"/>
          <a:ext cx="10631277" cy="3712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843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PrEP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96047"/>
            <a:ext cx="10770034" cy="4824643"/>
          </a:xfrm>
        </p:spPr>
        <p:txBody>
          <a:bodyPr>
            <a:noAutofit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 is part of a comprehensive approach to preventing HIV that includes: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Taking one pill (</a:t>
            </a:r>
            <a:r>
              <a:rPr lang="en-US" sz="36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Truvada</a:t>
            </a:r>
            <a:r>
              <a:rPr lang="en-US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once every day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Regular HIV testing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Condom 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to avoid </a:t>
            </a:r>
            <a:r>
              <a:rPr lang="en-US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STIs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 about safer 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sex practices and </a:t>
            </a:r>
            <a:r>
              <a:rPr lang="en-US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options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Frequent screening for sexually transmitted </a:t>
            </a:r>
            <a:r>
              <a:rPr lang="en-US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infections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85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02" y="909918"/>
            <a:ext cx="9758653" cy="918882"/>
          </a:xfrm>
        </p:spPr>
        <p:txBody>
          <a:bodyPr/>
          <a:lstStyle/>
          <a:p>
            <a:r>
              <a:rPr lang="en-US" sz="3200" b="1" dirty="0"/>
              <a:t>Common Examples of </a:t>
            </a:r>
            <a:r>
              <a:rPr lang="en-US" sz="3200" b="1" dirty="0" smtClean="0"/>
              <a:t>Pre-Exposure </a:t>
            </a:r>
            <a:r>
              <a:rPr lang="en-US" sz="3200" b="1" dirty="0"/>
              <a:t>Prophylaxis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985" y="1551709"/>
            <a:ext cx="10035743" cy="4502727"/>
          </a:xfrm>
        </p:spPr>
        <p:txBody>
          <a:bodyPr>
            <a:noAutofit/>
          </a:bodyPr>
          <a:lstStyle/>
          <a:p>
            <a:r>
              <a:rPr lang="en-US" sz="2800" dirty="0" smtClean="0"/>
              <a:t>A </a:t>
            </a:r>
            <a:r>
              <a:rPr lang="en-US" sz="2800" dirty="0"/>
              <a:t>woman taking birth control pills to prevent </a:t>
            </a:r>
            <a:r>
              <a:rPr lang="en-US" sz="2800" dirty="0" smtClean="0"/>
              <a:t>pregnancy</a:t>
            </a:r>
            <a:endParaRPr lang="en-US" sz="2800" dirty="0"/>
          </a:p>
          <a:p>
            <a:pPr lvl="0"/>
            <a:r>
              <a:rPr lang="en-US" sz="2800" dirty="0"/>
              <a:t>A traveler taking anti-malaria medications when going to an area where there is high likelihood of exposure to </a:t>
            </a:r>
            <a:r>
              <a:rPr lang="en-US" sz="2800" dirty="0" smtClean="0"/>
              <a:t>malaria</a:t>
            </a:r>
            <a:endParaRPr lang="en-US" sz="2800" dirty="0"/>
          </a:p>
          <a:p>
            <a:pPr lvl="0"/>
            <a:r>
              <a:rPr lang="en-US" sz="2800" dirty="0"/>
              <a:t>A person taking antibiotics prior to dental surgery to prevent </a:t>
            </a:r>
            <a:r>
              <a:rPr lang="en-US" sz="2800" dirty="0" smtClean="0"/>
              <a:t>infection</a:t>
            </a:r>
            <a:endParaRPr lang="en-US" sz="2800" dirty="0"/>
          </a:p>
          <a:p>
            <a:pPr lvl="0"/>
            <a:r>
              <a:rPr lang="en-US" sz="2800" dirty="0"/>
              <a:t>A person with HIV taking certain medications to prevent an opportunistic </a:t>
            </a:r>
            <a:r>
              <a:rPr lang="en-US" sz="2800" dirty="0" smtClean="0"/>
              <a:t>infection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4103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should have access to </a:t>
            </a:r>
            <a:r>
              <a:rPr lang="en-US" dirty="0" err="1" smtClean="0"/>
              <a:t>PrEP</a:t>
            </a:r>
            <a:r>
              <a:rPr lang="en-US" dirty="0"/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52133" y="1446493"/>
            <a:ext cx="4396339" cy="3430308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800" dirty="0" err="1" smtClean="0"/>
              <a:t>PrEP</a:t>
            </a:r>
            <a:r>
              <a:rPr lang="en-US" sz="4800" dirty="0" smtClean="0"/>
              <a:t> is only for people who are HIV negative</a:t>
            </a:r>
            <a:endParaRPr lang="en-US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91802" y="1446493"/>
            <a:ext cx="4396341" cy="343030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/>
              <a:t>People living with HIV should not be on  </a:t>
            </a:r>
            <a:r>
              <a:rPr lang="en-US" sz="3200" dirty="0" err="1" smtClean="0"/>
              <a:t>PrEP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They </a:t>
            </a:r>
            <a:r>
              <a:rPr lang="en-US" sz="3200" dirty="0"/>
              <a:t>should be evaluated for </a:t>
            </a:r>
            <a:r>
              <a:rPr lang="en-US" sz="3200" dirty="0" smtClean="0"/>
              <a:t>HIV treatment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952134" y="5095183"/>
            <a:ext cx="9736010" cy="954107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someone on </a:t>
            </a:r>
            <a:r>
              <a:rPr lang="en-US" sz="2800" dirty="0" err="1" smtClean="0"/>
              <a:t>PrEP</a:t>
            </a:r>
            <a:r>
              <a:rPr lang="en-US" sz="2800" dirty="0" smtClean="0"/>
              <a:t> becomes infected, he should stop taking </a:t>
            </a:r>
            <a:r>
              <a:rPr lang="en-US" sz="2800" dirty="0" err="1" smtClean="0"/>
              <a:t>PrEP</a:t>
            </a:r>
            <a:r>
              <a:rPr lang="en-US" sz="2800" dirty="0" smtClean="0"/>
              <a:t> and make a medical appointment ASAP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9855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BEBEB"/>
                </a:solidFill>
              </a:rPr>
              <a:t>Who should have access to </a:t>
            </a:r>
            <a:r>
              <a:rPr lang="en-US" dirty="0" err="1">
                <a:solidFill>
                  <a:srgbClr val="EBEBEB"/>
                </a:solidFill>
              </a:rPr>
              <a:t>PrEP</a:t>
            </a:r>
            <a:r>
              <a:rPr lang="en-US" dirty="0">
                <a:solidFill>
                  <a:srgbClr val="EBEBEB"/>
                </a:solidFill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46111" y="1427019"/>
            <a:ext cx="10880871" cy="44446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Gay men / trans people who have unprotected anal intercourse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People in a sexual relationship with a partner who has HIV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Male-to-female and female-to male transgender individuals engaging in high-risk sexual behaviors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People who trade sex for money, drugs or housing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People who inject drugs or who share injection equipment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People who use stimulant drugs associated with high-risk behaviors, such as methamphetamine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People who had more than one STD in the last year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People who been prescribed multiple courses of non-occupational post-exposure prophylaxis (</a:t>
            </a:r>
            <a:r>
              <a:rPr lang="en-US" sz="2400" dirty="0" err="1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nPEP</a:t>
            </a:r>
            <a:r>
              <a:rPr lang="en-US" sz="24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0373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someone get </a:t>
            </a:r>
            <a:r>
              <a:rPr lang="en-US" dirty="0" err="1" smtClean="0"/>
              <a:t>PrEP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167" y="1686513"/>
            <a:ext cx="3399415" cy="4195763"/>
          </a:xfrm>
          <a:solidFill>
            <a:schemeClr val="accent1">
              <a:hueOff val="0"/>
              <a:satOff val="0"/>
              <a:lumOff val="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Must be prescribed by a medical provider</a:t>
            </a:r>
          </a:p>
          <a:p>
            <a:r>
              <a:rPr lang="en-US" sz="2800" dirty="0" smtClean="0"/>
              <a:t>Physician</a:t>
            </a:r>
          </a:p>
          <a:p>
            <a:r>
              <a:rPr lang="en-US" sz="2800" dirty="0" smtClean="0"/>
              <a:t>Nurse practitioner</a:t>
            </a:r>
          </a:p>
          <a:p>
            <a:r>
              <a:rPr lang="en-US" sz="2800" dirty="0" smtClean="0"/>
              <a:t>Physician assistant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949" y="1738157"/>
            <a:ext cx="3267834" cy="420024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Often delivered by a team that might also include prevention specialists, HIV testers, CBOs</a:t>
            </a:r>
            <a:endParaRPr lang="en-US" sz="32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8259150" y="1738157"/>
            <a:ext cx="3267834" cy="420024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200" dirty="0" smtClean="0"/>
              <a:t>How do I find out who prescribes </a:t>
            </a:r>
            <a:r>
              <a:rPr lang="en-US" sz="3200" dirty="0" err="1" smtClean="0"/>
              <a:t>PrEP</a:t>
            </a:r>
            <a:r>
              <a:rPr lang="en-US" sz="3200" dirty="0" smtClean="0"/>
              <a:t> in my area?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1323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216</TotalTime>
  <Words>732</Words>
  <Application>Microsoft Office PowerPoint</Application>
  <PresentationFormat>Widescreen</PresentationFormat>
  <Paragraphs>97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Symbol</vt:lpstr>
      <vt:lpstr>Times New Roman</vt:lpstr>
      <vt:lpstr>Wingdings 3</vt:lpstr>
      <vt:lpstr>Ion</vt:lpstr>
      <vt:lpstr>Understanding PrEP</vt:lpstr>
      <vt:lpstr>Objectives</vt:lpstr>
      <vt:lpstr>Breaking down the word</vt:lpstr>
      <vt:lpstr>PrEP is HIV prevention</vt:lpstr>
      <vt:lpstr>What is PrEP? </vt:lpstr>
      <vt:lpstr>Common Examples of Pre-Exposure Prophylaxis </vt:lpstr>
      <vt:lpstr>Who should have access to PrEP?</vt:lpstr>
      <vt:lpstr>Who should have access to PrEP?</vt:lpstr>
      <vt:lpstr>How can someone get PrEP?</vt:lpstr>
      <vt:lpstr>Medical Appointments for PrEP </vt:lpstr>
      <vt:lpstr>Paying for PrEP?</vt:lpstr>
      <vt:lpstr>You have to take the medicine for it to work!!!</vt:lpstr>
      <vt:lpstr>Breaking down the word</vt:lpstr>
      <vt:lpstr>POST Exposure Prophylaxis</vt:lpstr>
      <vt:lpstr>Comparing PrEP and PEP</vt:lpstr>
      <vt:lpstr>Resources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 Ambassador Training</dc:title>
  <dc:creator>Richard A Cotroneo</dc:creator>
  <cp:lastModifiedBy>Richard A Cotroneo</cp:lastModifiedBy>
  <cp:revision>24</cp:revision>
  <dcterms:created xsi:type="dcterms:W3CDTF">2014-05-27T15:58:30Z</dcterms:created>
  <dcterms:modified xsi:type="dcterms:W3CDTF">2014-06-06T18:22:59Z</dcterms:modified>
</cp:coreProperties>
</file>