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92"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E1D13F8-C244-4D98-9C1C-B0A5992DFFCC}">
  <a:tblStyle styleId="{5E1D13F8-C244-4D98-9C1C-B0A5992DFFCC}"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304"/>
  </p:normalViewPr>
  <p:slideViewPr>
    <p:cSldViewPr snapToGrid="0" snapToObjects="1">
      <p:cViewPr varScale="1">
        <p:scale>
          <a:sx n="52" d="100"/>
          <a:sy n="52" d="100"/>
        </p:scale>
        <p:origin x="78" y="12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22768192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Most often: physical disabilities such as w/c bound individuals needing ramps and handicapped parking</a:t>
            </a:r>
          </a:p>
          <a:p>
            <a:pPr lvl="0">
              <a:spcBef>
                <a:spcPts val="0"/>
              </a:spcBef>
              <a:buNone/>
            </a:pPr>
            <a:endParaRPr/>
          </a:p>
          <a:p>
            <a:pPr lvl="0">
              <a:spcBef>
                <a:spcPts val="0"/>
              </a:spcBef>
              <a:buNone/>
            </a:pPr>
            <a:r>
              <a:rPr lang="en"/>
              <a:t>But our study found that accessibility reaches so far beyond that:</a:t>
            </a:r>
          </a:p>
          <a:p>
            <a:pPr lvl="0">
              <a:spcBef>
                <a:spcPts val="0"/>
              </a:spcBef>
              <a:buNone/>
            </a:pPr>
            <a:endParaRPr/>
          </a:p>
          <a:p>
            <a:pPr lvl="0">
              <a:spcBef>
                <a:spcPts val="0"/>
              </a:spcBef>
              <a:buNone/>
            </a:pPr>
            <a:r>
              <a:rPr lang="en"/>
              <a:t>Barriers to both physical and social environments (transportation, familiarity, etc)</a:t>
            </a:r>
          </a:p>
          <a:p>
            <a:pPr lvl="0">
              <a:spcBef>
                <a:spcPts val="0"/>
              </a:spcBef>
              <a:buNone/>
            </a:pPr>
            <a:r>
              <a:rPr lang="en"/>
              <a:t>Common barriers to aging process</a:t>
            </a:r>
          </a:p>
        </p:txBody>
      </p:sp>
    </p:spTree>
    <p:extLst>
      <p:ext uri="{BB962C8B-B14F-4D97-AF65-F5344CB8AC3E}">
        <p14:creationId xmlns:p14="http://schemas.microsoft.com/office/powerpoint/2010/main" val="3185739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71831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t>Before we began the Ithaca college institutional review board approved our study.</a:t>
            </a:r>
          </a:p>
          <a:p>
            <a:pPr lvl="0" rtl="0">
              <a:spcBef>
                <a:spcPts val="0"/>
              </a:spcBef>
              <a:buClr>
                <a:schemeClr val="dk1"/>
              </a:buClr>
              <a:buSzPct val="100000"/>
              <a:buFont typeface="Arial"/>
              <a:buNone/>
            </a:pPr>
            <a:r>
              <a:rPr lang="en"/>
              <a:t> </a:t>
            </a:r>
          </a:p>
          <a:p>
            <a:pPr lvl="0" rtl="0">
              <a:spcBef>
                <a:spcPts val="0"/>
              </a:spcBef>
              <a:buClr>
                <a:schemeClr val="dk1"/>
              </a:buClr>
              <a:buSzPct val="100000"/>
              <a:buFont typeface="Arial"/>
              <a:buNone/>
            </a:pPr>
            <a:r>
              <a:rPr lang="en"/>
              <a:t>This research used a qualitative research design that incorporated focus group interviews. This design type allowed our participants to articulate their experiences, opinions, and perceptions of the businesses they visited without being restricted to predetermined barriers or facilitators.  Overall, this design type gives us a deeper perspective than can be gained via survey research.</a:t>
            </a:r>
          </a:p>
          <a:p>
            <a:pPr lvl="0" rtl="0">
              <a:spcBef>
                <a:spcPts val="0"/>
              </a:spcBef>
              <a:buClr>
                <a:schemeClr val="dk1"/>
              </a:buClr>
              <a:buSzPct val="100000"/>
              <a:buFont typeface="Arial"/>
              <a:buNone/>
            </a:pPr>
            <a:r>
              <a:rPr lang="en"/>
              <a:t> </a:t>
            </a:r>
          </a:p>
          <a:p>
            <a:pPr lvl="0" rtl="0">
              <a:spcBef>
                <a:spcPts val="0"/>
              </a:spcBef>
              <a:buClr>
                <a:schemeClr val="dk1"/>
              </a:buClr>
              <a:buSzPct val="100000"/>
              <a:buFont typeface="Arial"/>
              <a:buNone/>
            </a:pPr>
            <a:r>
              <a:rPr lang="en"/>
              <a:t>Participants were recruited via snowball sampling a method used when participants are difficult to obtain.  It occurs by having the initial subjects provide names of others who may meet the study criteria.  Flyers, newsletters, and general announcements were distributed with the help of both IC faculty and activity directors of a few local facilities including Titus Towers, Lifelong, Longview, Kendal, and the Greater Ithaca Activities Center.</a:t>
            </a:r>
          </a:p>
          <a:p>
            <a:pPr lvl="0">
              <a:spcBef>
                <a:spcPts val="0"/>
              </a:spcBef>
              <a:buNone/>
            </a:pPr>
            <a:endParaRPr/>
          </a:p>
        </p:txBody>
      </p:sp>
    </p:spTree>
    <p:extLst>
      <p:ext uri="{BB962C8B-B14F-4D97-AF65-F5344CB8AC3E}">
        <p14:creationId xmlns:p14="http://schemas.microsoft.com/office/powerpoint/2010/main" val="3976665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a:t>2-3 graduate students were pre assigned to accompany each group out into the community.  All ten businesses from last year’s research were visited, with each group visiting two of them, one consisting of a retail shopping service and the other a food service.</a:t>
            </a:r>
          </a:p>
          <a:p>
            <a:pPr lvl="0">
              <a:spcBef>
                <a:spcPts val="0"/>
              </a:spcBef>
              <a:buClr>
                <a:schemeClr val="dk1"/>
              </a:buClr>
              <a:buSzPct val="100000"/>
              <a:buFont typeface="Arial"/>
              <a:buNone/>
            </a:pPr>
            <a:r>
              <a:rPr lang="en"/>
              <a:t>Within the following week each participant engaged in one of three focus groups to discuss their experience and thoughts on the businesses accessibility. Each focus group was both audio and video taped, and researchers also took handwritten notes.  Those audio and video files were transcribed and then coded in order for the researchers to identify major themes.</a:t>
            </a:r>
          </a:p>
          <a:p>
            <a:pPr lvl="0">
              <a:spcBef>
                <a:spcPts val="0"/>
              </a:spcBef>
              <a:buNone/>
            </a:pPr>
            <a:endParaRPr/>
          </a:p>
        </p:txBody>
      </p:sp>
    </p:spTree>
    <p:extLst>
      <p:ext uri="{BB962C8B-B14F-4D97-AF65-F5344CB8AC3E}">
        <p14:creationId xmlns:p14="http://schemas.microsoft.com/office/powerpoint/2010/main" val="790760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Rachel	</a:t>
            </a:r>
          </a:p>
          <a:p>
            <a:pPr lvl="0">
              <a:spcBef>
                <a:spcPts val="0"/>
              </a:spcBef>
              <a:buNone/>
            </a:pPr>
            <a:endParaRPr/>
          </a:p>
          <a:p>
            <a:pPr lvl="0">
              <a:spcBef>
                <a:spcPts val="0"/>
              </a:spcBef>
              <a:buNone/>
            </a:pPr>
            <a:r>
              <a:rPr lang="en"/>
              <a:t>Our total number of participants was 13, with the majority identifying as female. We were able to engage with both caucasian and african american older adults, which allowed us to understand a broad range of perspectives regarding the Ithaca businesses.</a:t>
            </a:r>
          </a:p>
        </p:txBody>
      </p:sp>
    </p:spTree>
    <p:extLst>
      <p:ext uri="{BB962C8B-B14F-4D97-AF65-F5344CB8AC3E}">
        <p14:creationId xmlns:p14="http://schemas.microsoft.com/office/powerpoint/2010/main" val="1070688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Rachel</a:t>
            </a:r>
          </a:p>
          <a:p>
            <a:pPr lvl="0">
              <a:spcBef>
                <a:spcPts val="0"/>
              </a:spcBef>
              <a:buNone/>
            </a:pPr>
            <a:endParaRPr/>
          </a:p>
          <a:p>
            <a:pPr lvl="0">
              <a:spcBef>
                <a:spcPts val="0"/>
              </a:spcBef>
              <a:buNone/>
            </a:pPr>
            <a:r>
              <a:rPr lang="en"/>
              <a:t>Our team compared ideas to see which major themes emerged from the focus groups. These following 8 themes were found to be most prominent among discussions with the participants.</a:t>
            </a:r>
          </a:p>
        </p:txBody>
      </p:sp>
    </p:spTree>
    <p:extLst>
      <p:ext uri="{BB962C8B-B14F-4D97-AF65-F5344CB8AC3E}">
        <p14:creationId xmlns:p14="http://schemas.microsoft.com/office/powerpoint/2010/main" val="2745899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r>
              <a:rPr lang="en" sz="1200">
                <a:solidFill>
                  <a:schemeClr val="dk1"/>
                </a:solidFill>
                <a:latin typeface="Times New Roman"/>
                <a:ea typeface="Times New Roman"/>
                <a:cs typeface="Times New Roman"/>
                <a:sym typeface="Times New Roman"/>
              </a:rPr>
              <a:t>Rachel</a:t>
            </a:r>
          </a:p>
          <a:p>
            <a:pPr lvl="0" rtl="0">
              <a:lnSpc>
                <a:spcPct val="115000"/>
              </a:lnSpc>
              <a:spcBef>
                <a:spcPts val="0"/>
              </a:spcBef>
              <a:buNone/>
            </a:pPr>
            <a:endParaRPr sz="1200">
              <a:solidFill>
                <a:schemeClr val="dk1"/>
              </a:solidFill>
              <a:latin typeface="Times New Roman"/>
              <a:ea typeface="Times New Roman"/>
              <a:cs typeface="Times New Roman"/>
              <a:sym typeface="Times New Roman"/>
            </a:endParaRPr>
          </a:p>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The Need for Transportation is the first major theme we discovered in our focus groups. As stated by one of our participants, “My transportation definitely decides where I’m gonna go.” Many of the older adults expressed their thoughts on how they arrive to the businesses, which is an aspect of accessibility many forget. Some of our participants drive themselves, some use public transportation, and a few rely on family/friends for rides. While all these methods of transportation are different, there were common subthemes expressed about each one. These subthemes include the loss of independence, inconvenience of time, and the need for improved bus etiquette and physical space. </a:t>
            </a:r>
          </a:p>
          <a:p>
            <a:pPr marL="304800" lvl="0" rtl="0">
              <a:spcBef>
                <a:spcPts val="400"/>
              </a:spcBef>
              <a:buClr>
                <a:schemeClr val="dk1"/>
              </a:buClr>
              <a:buSzPct val="52380"/>
              <a:buFont typeface="Arial"/>
              <a:buNone/>
            </a:pPr>
            <a:endParaRPr sz="2100">
              <a:latin typeface="Verdana"/>
              <a:ea typeface="Verdana"/>
              <a:cs typeface="Verdana"/>
              <a:sym typeface="Verdana"/>
            </a:endParaRPr>
          </a:p>
          <a:p>
            <a:pPr lvl="0" rtl="0">
              <a:spcBef>
                <a:spcPts val="0"/>
              </a:spcBef>
              <a:buNone/>
            </a:pPr>
            <a:endParaRPr/>
          </a:p>
        </p:txBody>
      </p:sp>
    </p:spTree>
    <p:extLst>
      <p:ext uri="{BB962C8B-B14F-4D97-AF65-F5344CB8AC3E}">
        <p14:creationId xmlns:p14="http://schemas.microsoft.com/office/powerpoint/2010/main" val="58056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Rachel</a:t>
            </a:r>
          </a:p>
          <a:p>
            <a:pPr lvl="0">
              <a:spcBef>
                <a:spcPts val="0"/>
              </a:spcBef>
              <a:buNone/>
            </a:pPr>
            <a:endParaRPr sz="1200">
              <a:solidFill>
                <a:schemeClr val="dk1"/>
              </a:solidFill>
              <a:latin typeface="Times New Roman"/>
              <a:ea typeface="Times New Roman"/>
              <a:cs typeface="Times New Roman"/>
              <a:sym typeface="Times New Roman"/>
            </a:endParaRPr>
          </a:p>
          <a:p>
            <a:pPr lvl="0" rtl="0">
              <a:spcBef>
                <a:spcPts val="0"/>
              </a:spcBef>
              <a:buNone/>
            </a:pPr>
            <a:r>
              <a:rPr lang="en" sz="1200">
                <a:solidFill>
                  <a:schemeClr val="dk1"/>
                </a:solidFill>
                <a:latin typeface="Times New Roman"/>
                <a:ea typeface="Times New Roman"/>
                <a:cs typeface="Times New Roman"/>
                <a:sym typeface="Times New Roman"/>
              </a:rPr>
              <a:t>The focus groups identified the barriers involved in initially getting to and from the businesses. Participants described their feelings of frustration because they have to rely on others for transportation. For many older adults, having to depend on others for transportation can cause stress and decrease their sense of independence later in life. These frustrations can also lead to consumers feeling the need to pick and choose which businesses they will access. One of our participants made the statement: “If I can’t drive or walk there then that decides for me where I’m going to shop. Because I don’t like the stress of having to fit into other people’s schedules.” This lack of independence affects the older adults’ ability to engage in meaningful occupations. </a:t>
            </a:r>
          </a:p>
        </p:txBody>
      </p:sp>
    </p:spTree>
    <p:extLst>
      <p:ext uri="{BB962C8B-B14F-4D97-AF65-F5344CB8AC3E}">
        <p14:creationId xmlns:p14="http://schemas.microsoft.com/office/powerpoint/2010/main" val="2586302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Rachel</a:t>
            </a:r>
          </a:p>
          <a:p>
            <a:pPr lvl="0" rtl="0">
              <a:lnSpc>
                <a:spcPct val="115000"/>
              </a:lnSpc>
              <a:spcBef>
                <a:spcPts val="0"/>
              </a:spcBef>
              <a:buClr>
                <a:schemeClr val="dk1"/>
              </a:buClr>
              <a:buSzPct val="91666"/>
              <a:buFont typeface="Arial"/>
              <a:buNone/>
            </a:pPr>
            <a:endParaRPr sz="1200">
              <a:solidFill>
                <a:schemeClr val="dk1"/>
              </a:solidFill>
              <a:latin typeface="Times New Roman"/>
              <a:ea typeface="Times New Roman"/>
              <a:cs typeface="Times New Roman"/>
              <a:sym typeface="Times New Roman"/>
            </a:endParaRPr>
          </a:p>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The next subtheme our focus groups addressed was the public transportation in Ithaca and the inconvenient schedules. The paratransit system in Ithaca is named Gadabout, which is a supplemental transit service for those who cannot access other methods of public transportation. Participants reported negative feelings towards Gadabout because it enforces a 2 day prior scheduling requirement and requires extra planning ahead of time. It also does not provide express route rides which is an inconvenient feature for many older adults. These factors made the participants weary to utilize this alternative transportation service. Participants also described the burden to work around bus times, especially when trying to participate in activities outside of the home in a timely manner, such as grocery shopping or medical appointments. This time barrier also impacted the participants’ willingness to engage in local businesses if the public transportation lacked public restrooms. This factor is predominant with the public bus and if rides lasted upwards of an hour, the older adults described the difficulty of managing themselves.  One participant stated “If you miss it by 5 minutes, you have to wait another whole hour.” This inconvenience of time is a barrier to many older adults when trying to access businesses in the community. </a:t>
            </a:r>
          </a:p>
          <a:p>
            <a:pPr lvl="0" rtl="0">
              <a:lnSpc>
                <a:spcPct val="115000"/>
              </a:lnSpc>
              <a:spcBef>
                <a:spcPts val="0"/>
              </a:spcBef>
              <a:buClr>
                <a:schemeClr val="dk1"/>
              </a:buClr>
              <a:buSzPct val="91666"/>
              <a:buFont typeface="Arial"/>
              <a:buNone/>
            </a:pPr>
            <a:endParaRPr sz="1200" i="1">
              <a:solidFill>
                <a:schemeClr val="dk1"/>
              </a:solidFill>
              <a:latin typeface="Times New Roman"/>
              <a:ea typeface="Times New Roman"/>
              <a:cs typeface="Times New Roman"/>
              <a:sym typeface="Times New Roman"/>
            </a:endParaRPr>
          </a:p>
          <a:p>
            <a:pPr lvl="0" rtl="0">
              <a:spcBef>
                <a:spcPts val="0"/>
              </a:spcBef>
              <a:buNone/>
            </a:pPr>
            <a:endParaRPr sz="120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85195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Rachel </a:t>
            </a:r>
          </a:p>
          <a:p>
            <a:pPr lvl="0" rtl="0">
              <a:lnSpc>
                <a:spcPct val="115000"/>
              </a:lnSpc>
              <a:spcBef>
                <a:spcPts val="0"/>
              </a:spcBef>
              <a:buClr>
                <a:schemeClr val="dk1"/>
              </a:buClr>
              <a:buSzPct val="91666"/>
              <a:buFont typeface="Arial"/>
              <a:buNone/>
            </a:pPr>
            <a:endParaRPr sz="1200">
              <a:solidFill>
                <a:schemeClr val="dk1"/>
              </a:solidFill>
              <a:latin typeface="Times New Roman"/>
              <a:ea typeface="Times New Roman"/>
              <a:cs typeface="Times New Roman"/>
              <a:sym typeface="Times New Roman"/>
            </a:endParaRPr>
          </a:p>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The third subtheme of transportation accessibility is the etiquette of others riders and their disrespect for physical space. Some participants complained about limited aisle space and difficulty walking safely when trying to find a seat. Other riders on the bus added to the negative social experience because some of the participants reported feeling uncomfortable asking another younger rider to give up their seat. These participants that ride the bus expressed ideas for improving these accessibility barriers because the negative experiences prevent older adults from wanting to use public transportation and riding in comfort. As one participant stated “I have rheumatoid arthritis and I don’t want to have to ask a person to get up and give me his seat.” Some older adults may have difficulty standing on the bus due to injury, illness, or disease caused by older age therefore, it is important that there be improved etiquette on public transportation.</a:t>
            </a:r>
          </a:p>
          <a:p>
            <a:pPr lvl="0" rtl="0">
              <a:spcBef>
                <a:spcPts val="0"/>
              </a:spcBef>
              <a:buNone/>
            </a:pPr>
            <a:endParaRPr/>
          </a:p>
        </p:txBody>
      </p:sp>
    </p:spTree>
    <p:extLst>
      <p:ext uri="{BB962C8B-B14F-4D97-AF65-F5344CB8AC3E}">
        <p14:creationId xmlns:p14="http://schemas.microsoft.com/office/powerpoint/2010/main" val="2299965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Rachel </a:t>
            </a:r>
          </a:p>
          <a:p>
            <a:pPr lvl="0" rtl="0">
              <a:lnSpc>
                <a:spcPct val="115000"/>
              </a:lnSpc>
              <a:spcBef>
                <a:spcPts val="0"/>
              </a:spcBef>
              <a:buClr>
                <a:schemeClr val="dk1"/>
              </a:buClr>
              <a:buSzPct val="91666"/>
              <a:buFont typeface="Arial"/>
              <a:buNone/>
            </a:pPr>
            <a:endParaRPr sz="1200">
              <a:solidFill>
                <a:schemeClr val="dk1"/>
              </a:solidFill>
              <a:latin typeface="Times New Roman"/>
              <a:ea typeface="Times New Roman"/>
              <a:cs typeface="Times New Roman"/>
              <a:sym typeface="Times New Roman"/>
            </a:endParaRPr>
          </a:p>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Another prominent theme in our research was the distinction between participant’s physical abilities compared to the physical demands of utilizing the ithaca businesses. Participants reported that decreased strength, endurance, and increased pain due to aging made it difficult for them to engage in the businesses. The older adults identified heavy doors, and not having a place to sit to rest as barriers.</a:t>
            </a:r>
            <a:r>
              <a:rPr lang="en" sz="1200" i="1">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As one participant stated, “Oh I gotta be Hercules to open that door!” When the physical demands of the environment and the participants’ physical abilities do not align it creates a disconnect in the interaction, decreasing the older adults’ ability to engage. </a:t>
            </a:r>
          </a:p>
          <a:p>
            <a:pPr lvl="0" rtl="0">
              <a:spcBef>
                <a:spcPts val="0"/>
              </a:spcBef>
              <a:buNone/>
            </a:pPr>
            <a:endParaRPr/>
          </a:p>
        </p:txBody>
      </p:sp>
    </p:spTree>
    <p:extLst>
      <p:ext uri="{BB962C8B-B14F-4D97-AF65-F5344CB8AC3E}">
        <p14:creationId xmlns:p14="http://schemas.microsoft.com/office/powerpoint/2010/main" val="1616410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a:t>Good afternoon everyone!  We are five graduate occupational therapy students here at Ithaca College and have spent the last year conducting research about older adults perceptions on the accessibility of Ithaca businesses through the assistance of our wonderful faculty advisor Dr. Lynn Gitlow.</a:t>
            </a:r>
          </a:p>
          <a:p>
            <a:pPr lvl="0">
              <a:spcBef>
                <a:spcPts val="0"/>
              </a:spcBef>
              <a:buClr>
                <a:schemeClr val="dk1"/>
              </a:buClr>
              <a:buSzPct val="100000"/>
              <a:buFont typeface="Arial"/>
              <a:buNone/>
            </a:pPr>
            <a:endParaRPr/>
          </a:p>
        </p:txBody>
      </p:sp>
    </p:spTree>
    <p:extLst>
      <p:ext uri="{BB962C8B-B14F-4D97-AF65-F5344CB8AC3E}">
        <p14:creationId xmlns:p14="http://schemas.microsoft.com/office/powerpoint/2010/main" val="2318810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Rachel</a:t>
            </a:r>
          </a:p>
          <a:p>
            <a:pPr lvl="0" rtl="0">
              <a:lnSpc>
                <a:spcPct val="115000"/>
              </a:lnSpc>
              <a:spcBef>
                <a:spcPts val="0"/>
              </a:spcBef>
              <a:buClr>
                <a:schemeClr val="dk1"/>
              </a:buClr>
              <a:buSzPct val="91666"/>
              <a:buFont typeface="Arial"/>
              <a:buNone/>
            </a:pPr>
            <a:endParaRPr sz="1200">
              <a:solidFill>
                <a:schemeClr val="dk1"/>
              </a:solidFill>
              <a:latin typeface="Times New Roman"/>
              <a:ea typeface="Times New Roman"/>
              <a:cs typeface="Times New Roman"/>
              <a:sym typeface="Times New Roman"/>
            </a:endParaRPr>
          </a:p>
          <a:p>
            <a:pPr lvl="0" rtl="0">
              <a:spcBef>
                <a:spcPts val="0"/>
              </a:spcBef>
              <a:buNone/>
            </a:pPr>
            <a:r>
              <a:rPr lang="en" sz="1200">
                <a:solidFill>
                  <a:schemeClr val="dk1"/>
                </a:solidFill>
                <a:latin typeface="Times New Roman"/>
                <a:ea typeface="Times New Roman"/>
                <a:cs typeface="Times New Roman"/>
                <a:sym typeface="Times New Roman"/>
              </a:rPr>
              <a:t>The next theme that was commonly discussed in our focus groups is our participants’ fear of falling. The physical deterioration of sidewalks encountered when commuting to the business, and uneven flooring throughout the businesses, such as throw rugs or raised thresholds were reported. Additionally, fall risks associated with winter, such as icy conditions were identified as barriers. As stated by one of our participants, “I’ve fallen several times in this town on the sidewalks. I’ve tripped because they’re so uneven.” This fear of falling was reported as a serious concern for the majority of the participants. Either through personal experience or colleague report, a negative stigma related to falling and disability was identified by participants. </a:t>
            </a:r>
          </a:p>
        </p:txBody>
      </p:sp>
    </p:spTree>
    <p:extLst>
      <p:ext uri="{BB962C8B-B14F-4D97-AF65-F5344CB8AC3E}">
        <p14:creationId xmlns:p14="http://schemas.microsoft.com/office/powerpoint/2010/main" val="40946798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Jacky</a:t>
            </a:r>
          </a:p>
          <a:p>
            <a:pPr lvl="0">
              <a:spcBef>
                <a:spcPts val="0"/>
              </a:spcBef>
              <a:buNone/>
            </a:pPr>
            <a:endParaRPr/>
          </a:p>
          <a:p>
            <a:pPr lvl="0">
              <a:spcBef>
                <a:spcPts val="0"/>
              </a:spcBef>
              <a:buNone/>
            </a:pPr>
            <a:r>
              <a:rPr lang="en"/>
              <a:t>Accessibility and the wheelchair.</a:t>
            </a:r>
          </a:p>
          <a:p>
            <a:pPr lvl="0">
              <a:spcBef>
                <a:spcPts val="0"/>
              </a:spcBef>
              <a:buNone/>
            </a:pPr>
            <a:r>
              <a:rPr lang="en"/>
              <a:t>When posed with the question “what does accessibility mean to you”</a:t>
            </a:r>
          </a:p>
          <a:p>
            <a:pPr lvl="0">
              <a:spcBef>
                <a:spcPts val="0"/>
              </a:spcBef>
              <a:buNone/>
            </a:pPr>
            <a:r>
              <a:rPr lang="en"/>
              <a:t>The majority of the participants started the discussion with wheelchair accessibility even though none of the participants themselves used a wheelchair. When providing examples of barriers and supports in the business, participants brought up physical examples from the business environment that either helped or hindered the wheelchair user.</a:t>
            </a:r>
          </a:p>
          <a:p>
            <a:pPr lvl="0">
              <a:spcBef>
                <a:spcPts val="0"/>
              </a:spcBef>
              <a:buNone/>
            </a:pPr>
            <a:endParaRPr/>
          </a:p>
          <a:p>
            <a:pPr lvl="0" rtl="0">
              <a:spcBef>
                <a:spcPts val="0"/>
              </a:spcBef>
              <a:buNone/>
            </a:pPr>
            <a:r>
              <a:rPr lang="en"/>
              <a:t>One participant responded to our question stating “read quote”</a:t>
            </a:r>
          </a:p>
        </p:txBody>
      </p:sp>
    </p:spTree>
    <p:extLst>
      <p:ext uri="{BB962C8B-B14F-4D97-AF65-F5344CB8AC3E}">
        <p14:creationId xmlns:p14="http://schemas.microsoft.com/office/powerpoint/2010/main" val="20946540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Jacky</a:t>
            </a:r>
          </a:p>
          <a:p>
            <a:pPr lvl="0">
              <a:spcBef>
                <a:spcPts val="0"/>
              </a:spcBef>
              <a:buNone/>
            </a:pPr>
            <a:endParaRPr/>
          </a:p>
          <a:p>
            <a:pPr lvl="0">
              <a:spcBef>
                <a:spcPts val="0"/>
              </a:spcBef>
              <a:buNone/>
            </a:pPr>
            <a:r>
              <a:rPr lang="en"/>
              <a:t>Beyond the physical focused accessibility themes, older adults senses, such as hearing and vision, were brought up as another area of accessibility to consider. In general, changes in vision occur for many aging adults. </a:t>
            </a:r>
          </a:p>
          <a:p>
            <a:pPr lvl="0">
              <a:spcBef>
                <a:spcPts val="0"/>
              </a:spcBef>
              <a:buNone/>
            </a:pPr>
            <a:r>
              <a:rPr lang="en"/>
              <a:t>Seeing is believing for accessibility. </a:t>
            </a:r>
          </a:p>
          <a:p>
            <a:pPr lvl="0">
              <a:spcBef>
                <a:spcPts val="0"/>
              </a:spcBef>
              <a:buNone/>
            </a:pPr>
            <a:r>
              <a:rPr lang="en"/>
              <a:t>Aspects in one’s environment such as dimmed lighting and smaller font sizes impacted the older adults ability to function in the business when trying to read price tags, menus, signs, receipts, finding products efficiently and in general interacting with the public. </a:t>
            </a:r>
          </a:p>
          <a:p>
            <a:pPr lvl="0">
              <a:spcBef>
                <a:spcPts val="0"/>
              </a:spcBef>
              <a:buNone/>
            </a:pPr>
            <a:r>
              <a:rPr lang="en">
                <a:solidFill>
                  <a:schemeClr val="dk1"/>
                </a:solidFill>
              </a:rPr>
              <a:t>One participant stated that “read quote” </a:t>
            </a:r>
          </a:p>
          <a:p>
            <a:pPr lvl="0">
              <a:spcBef>
                <a:spcPts val="0"/>
              </a:spcBef>
              <a:buNone/>
            </a:pPr>
            <a:r>
              <a:rPr lang="en"/>
              <a:t>Issues with lighting in the business also brought up the risk of safety when being mobile. </a:t>
            </a:r>
          </a:p>
          <a:p>
            <a:pPr lvl="0">
              <a:spcBef>
                <a:spcPts val="0"/>
              </a:spcBef>
              <a:buNone/>
            </a:pPr>
            <a:endParaRPr/>
          </a:p>
          <a:p>
            <a:pPr lvl="0" rtl="0">
              <a:spcBef>
                <a:spcPts val="0"/>
              </a:spcBef>
              <a:buNone/>
            </a:pPr>
            <a:endParaRPr/>
          </a:p>
        </p:txBody>
      </p:sp>
    </p:spTree>
    <p:extLst>
      <p:ext uri="{BB962C8B-B14F-4D97-AF65-F5344CB8AC3E}">
        <p14:creationId xmlns:p14="http://schemas.microsoft.com/office/powerpoint/2010/main" val="2676391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Jacky</a:t>
            </a:r>
          </a:p>
          <a:p>
            <a:pPr lvl="0">
              <a:spcBef>
                <a:spcPts val="0"/>
              </a:spcBef>
              <a:buNone/>
            </a:pPr>
            <a:endParaRPr/>
          </a:p>
          <a:p>
            <a:pPr lvl="0">
              <a:spcBef>
                <a:spcPts val="0"/>
              </a:spcBef>
              <a:buNone/>
            </a:pPr>
            <a:r>
              <a:rPr lang="en"/>
              <a:t>Along with changes in seeing, many participants also brought up concerns related to hearing loss that accompanies aging. </a:t>
            </a:r>
          </a:p>
          <a:p>
            <a:pPr lvl="0">
              <a:spcBef>
                <a:spcPts val="0"/>
              </a:spcBef>
              <a:buNone/>
            </a:pPr>
            <a:r>
              <a:rPr lang="en"/>
              <a:t>Hearing the Experience.</a:t>
            </a:r>
          </a:p>
          <a:p>
            <a:pPr lvl="0">
              <a:spcBef>
                <a:spcPts val="0"/>
              </a:spcBef>
              <a:buNone/>
            </a:pPr>
            <a:r>
              <a:rPr lang="en"/>
              <a:t>Environmental aspects such as loud background music, poor acoustics, and low volume of speech of employees when communicating impacted the participants ability to engage in conversations with colleagues or employees when out in the business. </a:t>
            </a:r>
          </a:p>
          <a:p>
            <a:pPr lvl="0">
              <a:spcBef>
                <a:spcPts val="0"/>
              </a:spcBef>
              <a:buNone/>
            </a:pPr>
            <a:r>
              <a:rPr lang="en"/>
              <a:t>CLICK </a:t>
            </a:r>
            <a:r>
              <a:rPr lang="en">
                <a:solidFill>
                  <a:schemeClr val="dk1"/>
                </a:solidFill>
              </a:rPr>
              <a:t>One participant stated that “read quote” </a:t>
            </a:r>
          </a:p>
          <a:p>
            <a:pPr lvl="0" rtl="0">
              <a:spcBef>
                <a:spcPts val="0"/>
              </a:spcBef>
              <a:buNone/>
            </a:pPr>
            <a:r>
              <a:rPr lang="en"/>
              <a:t>In general the participants found auditory components of the environment distracting. </a:t>
            </a:r>
          </a:p>
        </p:txBody>
      </p:sp>
    </p:spTree>
    <p:extLst>
      <p:ext uri="{BB962C8B-B14F-4D97-AF65-F5344CB8AC3E}">
        <p14:creationId xmlns:p14="http://schemas.microsoft.com/office/powerpoint/2010/main" val="21606218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solidFill>
                  <a:schemeClr val="dk1"/>
                </a:solidFill>
              </a:rPr>
              <a:t>Jacky</a:t>
            </a:r>
          </a:p>
          <a:p>
            <a:pPr lvl="0">
              <a:spcBef>
                <a:spcPts val="0"/>
              </a:spcBef>
              <a:buNone/>
            </a:pPr>
            <a:endParaRPr>
              <a:solidFill>
                <a:schemeClr val="dk1"/>
              </a:solidFill>
            </a:endParaRPr>
          </a:p>
          <a:p>
            <a:pPr lvl="0">
              <a:spcBef>
                <a:spcPts val="0"/>
              </a:spcBef>
              <a:buNone/>
            </a:pPr>
            <a:r>
              <a:rPr lang="en">
                <a:solidFill>
                  <a:schemeClr val="dk1"/>
                </a:solidFill>
              </a:rPr>
              <a:t>Familiarity Creates Routine </a:t>
            </a:r>
          </a:p>
          <a:p>
            <a:pPr lvl="0">
              <a:spcBef>
                <a:spcPts val="0"/>
              </a:spcBef>
              <a:buNone/>
            </a:pPr>
            <a:r>
              <a:rPr lang="en">
                <a:solidFill>
                  <a:schemeClr val="dk1"/>
                </a:solidFill>
              </a:rPr>
              <a:t>When assessing the layout of a store, participants reported that consistent store layouts led to familiarity and routine when engaging in the business. </a:t>
            </a:r>
          </a:p>
          <a:p>
            <a:pPr lvl="0">
              <a:spcBef>
                <a:spcPts val="0"/>
              </a:spcBef>
              <a:buNone/>
            </a:pPr>
            <a:r>
              <a:rPr lang="en">
                <a:solidFill>
                  <a:schemeClr val="dk1"/>
                </a:solidFill>
              </a:rPr>
              <a:t>One older adult stated “read quote” </a:t>
            </a:r>
          </a:p>
          <a:p>
            <a:pPr lvl="0">
              <a:spcBef>
                <a:spcPts val="0"/>
              </a:spcBef>
              <a:buNone/>
            </a:pPr>
            <a:r>
              <a:rPr lang="en">
                <a:solidFill>
                  <a:schemeClr val="dk1"/>
                </a:solidFill>
              </a:rPr>
              <a:t>This can really help reduce the cognitive and physical demand in the environment. </a:t>
            </a:r>
          </a:p>
          <a:p>
            <a:pPr lvl="0">
              <a:spcBef>
                <a:spcPts val="0"/>
              </a:spcBef>
              <a:buNone/>
            </a:pPr>
            <a:r>
              <a:rPr lang="en">
                <a:solidFill>
                  <a:schemeClr val="dk1"/>
                </a:solidFill>
              </a:rPr>
              <a:t>Cognitively, when an older adult knows where to buy milk in the grocery store, he or she is able to go straight from the entrance to the correct aisle, but if the older adult does not know where a particular item is, he or she might end up walking through several aisles and around the entire store before getting to the milk section. </a:t>
            </a:r>
          </a:p>
          <a:p>
            <a:pPr lvl="0">
              <a:spcBef>
                <a:spcPts val="0"/>
              </a:spcBef>
              <a:buNone/>
            </a:pPr>
            <a:r>
              <a:rPr lang="en">
                <a:solidFill>
                  <a:schemeClr val="dk1"/>
                </a:solidFill>
              </a:rPr>
              <a:t>Physically, engaging in a business have a high demand for physical endurance if the older adult is unfamiliar with where an item is and needs to take a circuitous route around the business.</a:t>
            </a:r>
          </a:p>
          <a:p>
            <a:pPr lvl="0">
              <a:spcBef>
                <a:spcPts val="0"/>
              </a:spcBef>
              <a:buNone/>
            </a:pPr>
            <a:r>
              <a:rPr lang="en">
                <a:solidFill>
                  <a:schemeClr val="dk1"/>
                </a:solidFill>
              </a:rPr>
              <a:t>Constant changes to store layouts can lead to older adults feeling both frustrated and an overall less pleasant business experience. </a:t>
            </a:r>
          </a:p>
          <a:p>
            <a:pPr lvl="0" rtl="0">
              <a:spcBef>
                <a:spcPts val="0"/>
              </a:spcBef>
              <a:buNone/>
            </a:pPr>
            <a:endParaRPr sz="1200">
              <a:solidFill>
                <a:schemeClr val="dk1"/>
              </a:solidFill>
            </a:endParaRPr>
          </a:p>
        </p:txBody>
      </p:sp>
    </p:spTree>
    <p:extLst>
      <p:ext uri="{BB962C8B-B14F-4D97-AF65-F5344CB8AC3E}">
        <p14:creationId xmlns:p14="http://schemas.microsoft.com/office/powerpoint/2010/main" val="3425668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Jacky</a:t>
            </a:r>
          </a:p>
          <a:p>
            <a:pPr lvl="0">
              <a:spcBef>
                <a:spcPts val="0"/>
              </a:spcBef>
              <a:buNone/>
            </a:pPr>
            <a:endParaRPr/>
          </a:p>
          <a:p>
            <a:pPr lvl="0">
              <a:spcBef>
                <a:spcPts val="0"/>
              </a:spcBef>
              <a:buNone/>
            </a:pPr>
            <a:r>
              <a:rPr lang="en"/>
              <a:t>There was a strong social component to accessibility that the participants shared. A Social Experience: Manners and Respect. They brought up both positive and negative encounters with the general public and employees. </a:t>
            </a:r>
          </a:p>
          <a:p>
            <a:pPr lvl="0">
              <a:spcBef>
                <a:spcPts val="0"/>
              </a:spcBef>
              <a:buNone/>
            </a:pPr>
            <a:r>
              <a:rPr lang="en"/>
              <a:t>Pleasant interactions involved feeling respected by employees and consumers.</a:t>
            </a:r>
          </a:p>
          <a:p>
            <a:pPr lvl="0">
              <a:spcBef>
                <a:spcPts val="0"/>
              </a:spcBef>
              <a:buNone/>
            </a:pPr>
            <a:r>
              <a:rPr lang="en"/>
              <a:t>Unpleasant interactions often were reported due to a lack of patience on the part of whomever the older adult was interacting with. </a:t>
            </a:r>
          </a:p>
          <a:p>
            <a:pPr lvl="0">
              <a:spcBef>
                <a:spcPts val="0"/>
              </a:spcBef>
              <a:buNone/>
            </a:pPr>
            <a:r>
              <a:rPr lang="en"/>
              <a:t>CLICK </a:t>
            </a:r>
            <a:r>
              <a:rPr lang="en">
                <a:solidFill>
                  <a:schemeClr val="dk1"/>
                </a:solidFill>
              </a:rPr>
              <a:t>A participant shared that “read quote”. </a:t>
            </a:r>
          </a:p>
          <a:p>
            <a:pPr lvl="0">
              <a:spcBef>
                <a:spcPts val="0"/>
              </a:spcBef>
              <a:buNone/>
            </a:pPr>
            <a:r>
              <a:rPr lang="en"/>
              <a:t>Participants clearly stated that the emotions related to these interactions did not reflect on the business but on the individual. It is the positive encounters that make older adults more willing to participant in the community. </a:t>
            </a:r>
          </a:p>
          <a:p>
            <a:pPr lvl="0">
              <a:spcBef>
                <a:spcPts val="0"/>
              </a:spcBef>
              <a:buNone/>
            </a:pPr>
            <a:endParaRPr/>
          </a:p>
          <a:p>
            <a:pPr lvl="0">
              <a:spcBef>
                <a:spcPts val="0"/>
              </a:spcBef>
              <a:buNone/>
            </a:pPr>
            <a:r>
              <a:rPr lang="en"/>
              <a:t>Overall--</a:t>
            </a:r>
          </a:p>
          <a:p>
            <a:pPr lvl="0">
              <a:spcBef>
                <a:spcPts val="0"/>
              </a:spcBef>
              <a:buNone/>
            </a:pPr>
            <a:r>
              <a:rPr lang="en"/>
              <a:t>These themes challenge us as students and members of the community to think of accessibility as being more than accommodating a wheelchair user, and that not only does accessibility include the physical components of the business but the social components as well. </a:t>
            </a:r>
          </a:p>
        </p:txBody>
      </p:sp>
    </p:spTree>
    <p:extLst>
      <p:ext uri="{BB962C8B-B14F-4D97-AF65-F5344CB8AC3E}">
        <p14:creationId xmlns:p14="http://schemas.microsoft.com/office/powerpoint/2010/main" val="2632248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3" name="Shape 2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Vinny</a:t>
            </a:r>
          </a:p>
          <a:p>
            <a:pPr marL="457200" lvl="0" indent="-228600">
              <a:spcBef>
                <a:spcPts val="0"/>
              </a:spcBef>
              <a:buChar char="-"/>
            </a:pPr>
            <a:r>
              <a:rPr lang="en"/>
              <a:t>Accessibility cannot be split up </a:t>
            </a:r>
          </a:p>
        </p:txBody>
      </p:sp>
    </p:spTree>
    <p:extLst>
      <p:ext uri="{BB962C8B-B14F-4D97-AF65-F5344CB8AC3E}">
        <p14:creationId xmlns:p14="http://schemas.microsoft.com/office/powerpoint/2010/main" val="3278921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Vinny</a:t>
            </a:r>
          </a:p>
          <a:p>
            <a:pPr lvl="0">
              <a:spcBef>
                <a:spcPts val="0"/>
              </a:spcBef>
              <a:buNone/>
            </a:pPr>
            <a:r>
              <a:rPr lang="en"/>
              <a:t>Sample size so we cant generalize </a:t>
            </a:r>
          </a:p>
          <a:p>
            <a:pPr lvl="0">
              <a:spcBef>
                <a:spcPts val="0"/>
              </a:spcBef>
              <a:buNone/>
            </a:pPr>
            <a:r>
              <a:rPr lang="en"/>
              <a:t>Add time of day?</a:t>
            </a:r>
          </a:p>
        </p:txBody>
      </p:sp>
    </p:spTree>
    <p:extLst>
      <p:ext uri="{BB962C8B-B14F-4D97-AF65-F5344CB8AC3E}">
        <p14:creationId xmlns:p14="http://schemas.microsoft.com/office/powerpoint/2010/main" val="24322584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Janelle</a:t>
            </a:r>
          </a:p>
          <a:p>
            <a:pPr marL="0" lvl="0" indent="-6985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The research we have conducted and our findings can be related back to the field of occupational therapy and have implications for professions as we (EXPAND) we consider the person, environment and the occupation within our profession. Occupational therapy is a holistic profession and our underlying theory guides the way we think. OT practitioners are perfect candidates to help facilitate change in regards to the needs of older adults through 3 approaches, direct services, indirect services and education. </a:t>
            </a:r>
          </a:p>
          <a:p>
            <a:pPr lvl="0">
              <a:spcBef>
                <a:spcPts val="0"/>
              </a:spcBef>
              <a:buNone/>
            </a:pPr>
            <a:endParaRPr/>
          </a:p>
        </p:txBody>
      </p:sp>
    </p:spTree>
    <p:extLst>
      <p:ext uri="{BB962C8B-B14F-4D97-AF65-F5344CB8AC3E}">
        <p14:creationId xmlns:p14="http://schemas.microsoft.com/office/powerpoint/2010/main" val="8681776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1" name="Shape 2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Janelle </a:t>
            </a:r>
          </a:p>
          <a:p>
            <a:pPr marL="0" lvl="0" indent="-6985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Direct services is when the therapist delivers services to the client or consumer through direct interactions such as intervention services. Direct services can be provided to older adults such as educating them on ways to independently and easily access transportation, establishing conditioning programs to maintain their physical capacities, and training them on using adaptive equipment for safety and as aids to overcome barriers in businesses.  </a:t>
            </a:r>
          </a:p>
          <a:p>
            <a:pPr marL="0" lvl="0" indent="-6985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(AE and safety)</a:t>
            </a:r>
          </a:p>
        </p:txBody>
      </p:sp>
    </p:spTree>
    <p:extLst>
      <p:ext uri="{BB962C8B-B14F-4D97-AF65-F5344CB8AC3E}">
        <p14:creationId xmlns:p14="http://schemas.microsoft.com/office/powerpoint/2010/main" val="2747158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a:t>Our topic is based off the prior study done by last years OT students, which focused on ten businesses in Ithaca.  They aimed to determine business owner’s perception of accessibility and their level of awareness with the Americans with disabilities act, also known as the ADA, which is the legislation that regulates the public built environment.  Our research study focused on investigating older adult perceptions of those same ten Ithaca businesses in order to gain more information on possible physical and social environmental barriers consumers may face.</a:t>
            </a:r>
          </a:p>
          <a:p>
            <a:pPr lvl="0">
              <a:spcBef>
                <a:spcPts val="0"/>
              </a:spcBef>
              <a:buNone/>
            </a:pPr>
            <a:endParaRPr/>
          </a:p>
        </p:txBody>
      </p:sp>
    </p:spTree>
    <p:extLst>
      <p:ext uri="{BB962C8B-B14F-4D97-AF65-F5344CB8AC3E}">
        <p14:creationId xmlns:p14="http://schemas.microsoft.com/office/powerpoint/2010/main" val="23633807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7" name="Shape 2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Janelle </a:t>
            </a:r>
          </a:p>
          <a:p>
            <a:pPr lvl="0" rtl="0">
              <a:lnSpc>
                <a:spcPct val="115000"/>
              </a:lnSpc>
              <a:spcBef>
                <a:spcPts val="0"/>
              </a:spcBef>
              <a:buNone/>
            </a:pPr>
            <a:r>
              <a:rPr lang="en" sz="1200">
                <a:solidFill>
                  <a:schemeClr val="dk1"/>
                </a:solidFill>
                <a:latin typeface="Times New Roman"/>
                <a:ea typeface="Times New Roman"/>
                <a:cs typeface="Times New Roman"/>
                <a:sym typeface="Times New Roman"/>
              </a:rPr>
              <a:t>Indirect services within the profession of occupational therapy can be considered consultative services. Such as an occupational therapist being hired by a business to make recommendations on how to make business Age Friendly such as bigger fonts on menus, maps at the entrances of stores, magnifying glasses tied to shelves, and benches or areas to rest throughout the stores.</a:t>
            </a:r>
          </a:p>
          <a:p>
            <a:pPr lvl="0" rtl="0">
              <a:lnSpc>
                <a:spcPct val="115000"/>
              </a:lnSpc>
              <a:spcBef>
                <a:spcPts val="0"/>
              </a:spcBef>
              <a:buNone/>
            </a:pPr>
            <a:endParaRPr sz="1200">
              <a:solidFill>
                <a:schemeClr val="dk1"/>
              </a:solidFill>
              <a:latin typeface="Times New Roman"/>
              <a:ea typeface="Times New Roman"/>
              <a:cs typeface="Times New Roman"/>
              <a:sym typeface="Times New Roman"/>
            </a:endParaRPr>
          </a:p>
          <a:p>
            <a:pPr marL="0" lvl="0" indent="0" rtl="0">
              <a:lnSpc>
                <a:spcPct val="115000"/>
              </a:lnSpc>
              <a:spcBef>
                <a:spcPts val="0"/>
              </a:spcBef>
              <a:buNone/>
            </a:pPr>
            <a:r>
              <a:rPr lang="en" sz="1200">
                <a:solidFill>
                  <a:schemeClr val="dk1"/>
                </a:solidFill>
                <a:latin typeface="Times New Roman"/>
                <a:ea typeface="Times New Roman"/>
                <a:cs typeface="Times New Roman"/>
                <a:sym typeface="Times New Roman"/>
              </a:rPr>
              <a:t>An Occupational Therapist could  also work with a business owner to create a training program designed for workers of businesses to help them better understand the physical, sensory, and cognitive needs that older adults may experience while also educating the workforce in understanding the differing cultural experiences that influence this population.</a:t>
            </a:r>
          </a:p>
          <a:p>
            <a:pPr lvl="0" rtl="0">
              <a:lnSpc>
                <a:spcPct val="115000"/>
              </a:lnSpc>
              <a:spcBef>
                <a:spcPts val="0"/>
              </a:spcBef>
              <a:buNone/>
            </a:pPr>
            <a:endParaRPr sz="1200">
              <a:solidFill>
                <a:schemeClr val="dk1"/>
              </a:solidFill>
              <a:latin typeface="Times New Roman"/>
              <a:ea typeface="Times New Roman"/>
              <a:cs typeface="Times New Roman"/>
              <a:sym typeface="Times New Roman"/>
            </a:endParaRPr>
          </a:p>
          <a:p>
            <a:pPr lvl="0" rtl="0">
              <a:lnSpc>
                <a:spcPct val="115000"/>
              </a:lnSpc>
              <a:spcBef>
                <a:spcPts val="0"/>
              </a:spcBef>
              <a:buNone/>
            </a:pPr>
            <a:r>
              <a:rPr lang="en" sz="1200">
                <a:solidFill>
                  <a:schemeClr val="dk1"/>
                </a:solidFill>
                <a:latin typeface="Times New Roman"/>
                <a:ea typeface="Times New Roman"/>
                <a:cs typeface="Times New Roman"/>
                <a:sym typeface="Times New Roman"/>
              </a:rPr>
              <a:t>Lastly under the indirect service model therapist  also may collaborate with architects during the initial stages of creating a business to build in features of accessibility based on the perceptions of the older adult population. </a:t>
            </a:r>
          </a:p>
        </p:txBody>
      </p:sp>
    </p:spTree>
    <p:extLst>
      <p:ext uri="{BB962C8B-B14F-4D97-AF65-F5344CB8AC3E}">
        <p14:creationId xmlns:p14="http://schemas.microsoft.com/office/powerpoint/2010/main" val="8152337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3" name="Shape 2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Janelle</a:t>
            </a:r>
          </a:p>
          <a:p>
            <a:pPr lvl="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Education is also a path Occupational Therapist can take to help broaden the scope of accessibility to beyond the wheelchair. Overall, OTs can education to promote changes in the the perceptions of accessibility, creating new avenues for older adults and other populations to ensure  to engagement  and participate in the services that businesses provide while expanding the understanding  of accessibility.</a:t>
            </a:r>
          </a:p>
          <a:p>
            <a:pPr lvl="0">
              <a:spcBef>
                <a:spcPts val="0"/>
              </a:spcBef>
              <a:buNone/>
            </a:pPr>
            <a:r>
              <a:rPr lang="en"/>
              <a:t>We have the definition but no one gets it?</a:t>
            </a:r>
          </a:p>
          <a:p>
            <a:pPr lvl="0">
              <a:spcBef>
                <a:spcPts val="0"/>
              </a:spcBef>
              <a:buNone/>
            </a:pPr>
            <a:endParaRPr/>
          </a:p>
          <a:p>
            <a:pPr lvl="0" rtl="0">
              <a:lnSpc>
                <a:spcPct val="115000"/>
              </a:lnSpc>
              <a:spcBef>
                <a:spcPts val="0"/>
              </a:spcBef>
              <a:buNone/>
            </a:pPr>
            <a:endParaRPr>
              <a:solidFill>
                <a:schemeClr val="dk1"/>
              </a:solidFill>
            </a:endParaRPr>
          </a:p>
          <a:p>
            <a:pPr lvl="0" rtl="0">
              <a:lnSpc>
                <a:spcPct val="115000"/>
              </a:lnSpc>
              <a:spcBef>
                <a:spcPts val="0"/>
              </a:spcBef>
              <a:buClr>
                <a:schemeClr val="dk1"/>
              </a:buClr>
              <a:buSzPct val="91666"/>
              <a:buFont typeface="Arial"/>
              <a:buNone/>
            </a:pPr>
            <a:endParaRPr sz="120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9281063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Janelle </a:t>
            </a:r>
          </a:p>
          <a:p>
            <a:pPr marL="0" lvl="0" indent="-69850" rtl="0">
              <a:lnSpc>
                <a:spcPct val="115000"/>
              </a:lnSpc>
              <a:spcBef>
                <a:spcPts val="0"/>
              </a:spcBef>
              <a:buClr>
                <a:schemeClr val="dk1"/>
              </a:buClr>
              <a:buSzPct val="91666"/>
              <a:buFont typeface="Arial"/>
              <a:buNone/>
            </a:pPr>
            <a:r>
              <a:rPr lang="en" sz="1200">
                <a:solidFill>
                  <a:schemeClr val="dk1"/>
                </a:solidFill>
                <a:latin typeface="Times New Roman"/>
                <a:ea typeface="Times New Roman"/>
                <a:cs typeface="Times New Roman"/>
                <a:sym typeface="Times New Roman"/>
              </a:rPr>
              <a:t>Future research regarding the concept of accessibility and an age friendly community should  assess the similarities and differences between the views of accessibility of business owners with the older adult population.  A format for the follow up research can be a pre-test, post-test questionnaire based on accessibility along with a focus group in between with this research’s findings.</a:t>
            </a:r>
          </a:p>
          <a:p>
            <a:pPr lvl="0">
              <a:spcBef>
                <a:spcPts val="0"/>
              </a:spcBef>
              <a:buNone/>
            </a:pPr>
            <a:endParaRPr/>
          </a:p>
          <a:p>
            <a:pPr lvl="0">
              <a:spcBef>
                <a:spcPts val="0"/>
              </a:spcBef>
              <a:buNone/>
            </a:pPr>
            <a:r>
              <a:rPr lang="en" sz="1200">
                <a:latin typeface="Times New Roman"/>
                <a:ea typeface="Times New Roman"/>
                <a:cs typeface="Times New Roman"/>
                <a:sym typeface="Times New Roman"/>
              </a:rPr>
              <a:t>Also throughout our research we discovered a thread of cultural influence on accessibility. Though not identified as a major theme in our focus groups, future research around the area of accessibility may explore the concepts of cultural factors and demographics impact on accessibility. </a:t>
            </a:r>
          </a:p>
        </p:txBody>
      </p:sp>
    </p:spTree>
    <p:extLst>
      <p:ext uri="{BB962C8B-B14F-4D97-AF65-F5344CB8AC3E}">
        <p14:creationId xmlns:p14="http://schemas.microsoft.com/office/powerpoint/2010/main" val="18561323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5" name="Shape 2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So thinking back to the beginning of our presentation when we proposed the question of “ what does accessibility mean to you?” Your thoughts may have gone to the wheelchair and feature for a wheelchair users.  We hope today that this presentation  has expanded your view on accessibility to not only include this (first picture) but maybe also this (find picture of older people) and maybe even this ( some other kind of picture)?  Thank you</a:t>
            </a:r>
          </a:p>
        </p:txBody>
      </p:sp>
    </p:spTree>
    <p:extLst>
      <p:ext uri="{BB962C8B-B14F-4D97-AF65-F5344CB8AC3E}">
        <p14:creationId xmlns:p14="http://schemas.microsoft.com/office/powerpoint/2010/main" val="11127884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5" name="Shape 2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933651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1" name="Shape 29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sz="1000">
                <a:solidFill>
                  <a:srgbClr val="222222"/>
                </a:solidFill>
                <a:highlight>
                  <a:srgbClr val="FFFFFF"/>
                </a:highlight>
              </a:rPr>
              <a:t>Kielhofner, G. (2006). </a:t>
            </a:r>
            <a:r>
              <a:rPr lang="en" sz="1000" i="1">
                <a:solidFill>
                  <a:srgbClr val="222222"/>
                </a:solidFill>
              </a:rPr>
              <a:t>Research in occupational therapy: Methods of inquiry for enhancing practice</a:t>
            </a:r>
            <a:r>
              <a:rPr lang="en" sz="1000">
                <a:solidFill>
                  <a:srgbClr val="222222"/>
                </a:solidFill>
                <a:highlight>
                  <a:srgbClr val="FFFFFF"/>
                </a:highlight>
              </a:rPr>
              <a:t>. FA Davis.</a:t>
            </a:r>
          </a:p>
        </p:txBody>
      </p:sp>
    </p:spTree>
    <p:extLst>
      <p:ext uri="{BB962C8B-B14F-4D97-AF65-F5344CB8AC3E}">
        <p14:creationId xmlns:p14="http://schemas.microsoft.com/office/powerpoint/2010/main" val="347989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sz="1000">
                <a:solidFill>
                  <a:srgbClr val="222222"/>
                </a:solidFill>
                <a:highlight>
                  <a:srgbClr val="FFFFFF"/>
                </a:highlight>
              </a:rPr>
              <a:t>Kielhofner, G. (2006). </a:t>
            </a:r>
            <a:r>
              <a:rPr lang="en" sz="1000" i="1">
                <a:solidFill>
                  <a:srgbClr val="222222"/>
                </a:solidFill>
              </a:rPr>
              <a:t>Research in occupational therapy: Methods of inquiry for enhancing practice</a:t>
            </a:r>
            <a:r>
              <a:rPr lang="en" sz="1000">
                <a:solidFill>
                  <a:srgbClr val="222222"/>
                </a:solidFill>
                <a:highlight>
                  <a:srgbClr val="FFFFFF"/>
                </a:highlight>
              </a:rPr>
              <a:t>. FA Davis.</a:t>
            </a:r>
          </a:p>
        </p:txBody>
      </p:sp>
    </p:spTree>
    <p:extLst>
      <p:ext uri="{BB962C8B-B14F-4D97-AF65-F5344CB8AC3E}">
        <p14:creationId xmlns:p14="http://schemas.microsoft.com/office/powerpoint/2010/main" val="785748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91666"/>
              <a:buFont typeface="Arial"/>
              <a:buNone/>
            </a:pPr>
            <a:r>
              <a:rPr lang="en" sz="1200">
                <a:latin typeface="Times New Roman"/>
                <a:ea typeface="Times New Roman"/>
                <a:cs typeface="Times New Roman"/>
                <a:sym typeface="Times New Roman"/>
              </a:rPr>
              <a:t>The world health organization, also known as WHO, established the age friendly initiative, a global proposal to make communities more accessible for older adults.  This recent movement has dedicated itself to advocating for accessible, inclusive, safe and supportive communities for older adults to promote healthy and active aging. This will improve their quality of life by enabling them to continue participating in meaningful activities outside the home and stay connected to people and places that are important to them.</a:t>
            </a:r>
          </a:p>
          <a:p>
            <a:pPr lvl="0" rtl="0">
              <a:spcBef>
                <a:spcPts val="0"/>
              </a:spcBef>
              <a:buNone/>
            </a:pPr>
            <a:endParaRPr sz="1200">
              <a:latin typeface="Times New Roman"/>
              <a:ea typeface="Times New Roman"/>
              <a:cs typeface="Times New Roman"/>
              <a:sym typeface="Times New Roman"/>
            </a:endParaRPr>
          </a:p>
        </p:txBody>
      </p:sp>
    </p:spTree>
    <p:extLst>
      <p:ext uri="{BB962C8B-B14F-4D97-AF65-F5344CB8AC3E}">
        <p14:creationId xmlns:p14="http://schemas.microsoft.com/office/powerpoint/2010/main" val="2030576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Clr>
                <a:schemeClr val="dk1"/>
              </a:buClr>
              <a:buSzPct val="91666"/>
              <a:buFont typeface="Arial"/>
              <a:buNone/>
            </a:pPr>
            <a:r>
              <a:rPr lang="en" sz="1200">
                <a:highlight>
                  <a:srgbClr val="FFFFFF"/>
                </a:highlight>
                <a:latin typeface="Times New Roman"/>
                <a:ea typeface="Times New Roman"/>
                <a:cs typeface="Times New Roman"/>
                <a:sym typeface="Times New Roman"/>
              </a:rPr>
              <a:t>Accessibility has many different definitions based on who is defining it, but most often people think of the ADA’s definition which states it is a building that is easy to approach, enter, operate, participate and/or use safety and with dignity by a person with a disability.  The WHO and the American Association of Retired People, or AARP, defines an accessible community as these 8 global domains:</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Outdoor spaces &amp; buildings</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Transportation</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Housing</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Social participation</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Respect &amp; Social inclusion</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Civic participation &amp; employment</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Communication &amp; Information</a:t>
            </a:r>
          </a:p>
          <a:p>
            <a:pPr marL="1371600" lvl="2" indent="-298450" rtl="0">
              <a:lnSpc>
                <a:spcPct val="115000"/>
              </a:lnSpc>
              <a:spcBef>
                <a:spcPts val="400"/>
              </a:spcBef>
              <a:buClr>
                <a:srgbClr val="000000"/>
              </a:buClr>
              <a:buSzPct val="91666"/>
            </a:pPr>
            <a:r>
              <a:rPr lang="en" sz="1200">
                <a:highlight>
                  <a:srgbClr val="FFFFFF"/>
                </a:highlight>
                <a:latin typeface="Times New Roman"/>
                <a:ea typeface="Times New Roman"/>
                <a:cs typeface="Times New Roman"/>
                <a:sym typeface="Times New Roman"/>
              </a:rPr>
              <a:t>Community support &amp; health services</a:t>
            </a:r>
          </a:p>
          <a:p>
            <a:pPr lvl="0" rtl="0">
              <a:lnSpc>
                <a:spcPct val="115000"/>
              </a:lnSpc>
              <a:spcBef>
                <a:spcPts val="0"/>
              </a:spcBef>
              <a:buClr>
                <a:schemeClr val="dk1"/>
              </a:buClr>
              <a:buSzPct val="91666"/>
              <a:buFont typeface="Arial"/>
              <a:buNone/>
            </a:pPr>
            <a:r>
              <a:rPr lang="en" sz="1200">
                <a:highlight>
                  <a:srgbClr val="FFFFFF"/>
                </a:highlight>
                <a:latin typeface="Times New Roman"/>
                <a:ea typeface="Times New Roman"/>
                <a:cs typeface="Times New Roman"/>
                <a:sym typeface="Times New Roman"/>
              </a:rPr>
              <a:t>Our research was initially focused on the outdoor spaces and buildings domain, however, other themes emerged as we found it difficult to separate these 8 domains and only focus on one, which will be discussed more later. </a:t>
            </a:r>
          </a:p>
          <a:p>
            <a:pPr lvl="0" rtl="0">
              <a:spcBef>
                <a:spcPts val="0"/>
              </a:spcBef>
              <a:buClr>
                <a:schemeClr val="dk1"/>
              </a:buClr>
              <a:buSzPct val="91666"/>
              <a:buFont typeface="Arial"/>
              <a:buNone/>
            </a:pPr>
            <a:endParaRPr sz="1200">
              <a:highlight>
                <a:srgbClr val="FFFFFF"/>
              </a:highlight>
              <a:latin typeface="Times New Roman"/>
              <a:ea typeface="Times New Roman"/>
              <a:cs typeface="Times New Roman"/>
              <a:sym typeface="Times New Roman"/>
            </a:endParaRPr>
          </a:p>
        </p:txBody>
      </p:sp>
    </p:spTree>
    <p:extLst>
      <p:ext uri="{BB962C8B-B14F-4D97-AF65-F5344CB8AC3E}">
        <p14:creationId xmlns:p14="http://schemas.microsoft.com/office/powerpoint/2010/main" val="649795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400"/>
              </a:spcBef>
              <a:buClr>
                <a:schemeClr val="dk1"/>
              </a:buClr>
              <a:buSzPct val="91666"/>
              <a:buFont typeface="Arial"/>
              <a:buNone/>
            </a:pPr>
            <a:r>
              <a:rPr lang="en" sz="1200">
                <a:solidFill>
                  <a:schemeClr val="dk1"/>
                </a:solidFill>
                <a:latin typeface="Verdana"/>
                <a:ea typeface="Verdana"/>
                <a:cs typeface="Verdana"/>
                <a:sym typeface="Verdana"/>
              </a:rPr>
              <a:t>Since our research is centered around older adults we had to first determine how we would define this age group.  We define older adults as people sixty years or older in order to parallel the work of the Ithaca age friendly initiative.</a:t>
            </a:r>
          </a:p>
          <a:p>
            <a:pPr lvl="0" rtl="0">
              <a:spcBef>
                <a:spcPts val="400"/>
              </a:spcBef>
              <a:buNone/>
            </a:pPr>
            <a:endParaRPr sz="1200">
              <a:solidFill>
                <a:schemeClr val="dk1"/>
              </a:solidFill>
              <a:latin typeface="Verdana"/>
              <a:ea typeface="Verdana"/>
              <a:cs typeface="Verdana"/>
              <a:sym typeface="Verdana"/>
            </a:endParaRPr>
          </a:p>
          <a:p>
            <a:pPr lvl="0" rtl="0">
              <a:spcBef>
                <a:spcPts val="400"/>
              </a:spcBef>
              <a:buClr>
                <a:schemeClr val="dk1"/>
              </a:buClr>
              <a:buSzPct val="91666"/>
              <a:buFont typeface="Arial"/>
              <a:buNone/>
            </a:pPr>
            <a:r>
              <a:rPr lang="en" sz="1200">
                <a:solidFill>
                  <a:schemeClr val="dk1"/>
                </a:solidFill>
                <a:latin typeface="Verdana"/>
                <a:ea typeface="Verdana"/>
                <a:cs typeface="Verdana"/>
                <a:sym typeface="Verdana"/>
              </a:rPr>
              <a:t>We define the built or physical environment as natural and built nonhuman surroundings and the objects in them. This includes things such as buildings, furniture, tools, and devices</a:t>
            </a:r>
          </a:p>
          <a:p>
            <a:pPr lvl="0" rtl="0">
              <a:spcBef>
                <a:spcPts val="400"/>
              </a:spcBef>
              <a:buNone/>
            </a:pPr>
            <a:endParaRPr sz="1200">
              <a:solidFill>
                <a:schemeClr val="dk1"/>
              </a:solidFill>
              <a:latin typeface="Verdana"/>
              <a:ea typeface="Verdana"/>
              <a:cs typeface="Verdana"/>
              <a:sym typeface="Verdana"/>
            </a:endParaRPr>
          </a:p>
          <a:p>
            <a:pPr lvl="0" rtl="0">
              <a:spcBef>
                <a:spcPts val="400"/>
              </a:spcBef>
              <a:buClr>
                <a:schemeClr val="dk1"/>
              </a:buClr>
              <a:buSzPct val="91666"/>
              <a:buFont typeface="Arial"/>
              <a:buNone/>
            </a:pPr>
            <a:r>
              <a:rPr lang="en" sz="1200">
                <a:solidFill>
                  <a:schemeClr val="dk1"/>
                </a:solidFill>
                <a:latin typeface="Verdana"/>
                <a:ea typeface="Verdana"/>
                <a:cs typeface="Verdana"/>
                <a:sym typeface="Verdana"/>
              </a:rPr>
              <a:t>We define the social environment as relationships with and expectations of persons, groups, or populations with whom a person has contact with.</a:t>
            </a:r>
          </a:p>
          <a:p>
            <a:pPr lvl="0" rtl="0">
              <a:spcBef>
                <a:spcPts val="400"/>
              </a:spcBef>
              <a:buNone/>
            </a:pPr>
            <a:endParaRPr sz="1200">
              <a:solidFill>
                <a:schemeClr val="dk1"/>
              </a:solidFill>
              <a:latin typeface="Verdana"/>
              <a:ea typeface="Verdana"/>
              <a:cs typeface="Verdana"/>
              <a:sym typeface="Verdana"/>
            </a:endParaRPr>
          </a:p>
          <a:p>
            <a:pPr lvl="0" rtl="0">
              <a:spcBef>
                <a:spcPts val="400"/>
              </a:spcBef>
              <a:buClr>
                <a:schemeClr val="dk1"/>
              </a:buClr>
              <a:buSzPct val="91666"/>
              <a:buFont typeface="Arial"/>
              <a:buNone/>
            </a:pPr>
            <a:r>
              <a:rPr lang="en" sz="1200">
                <a:solidFill>
                  <a:schemeClr val="dk1"/>
                </a:solidFill>
                <a:latin typeface="Verdana"/>
                <a:ea typeface="Verdana"/>
                <a:cs typeface="Verdana"/>
                <a:sym typeface="Verdana"/>
              </a:rPr>
              <a:t>Lastly, we define large businesses as chains and small businesses as ones that are single and locally owned.</a:t>
            </a:r>
          </a:p>
          <a:p>
            <a:pPr lvl="0" rtl="0">
              <a:spcBef>
                <a:spcPts val="400"/>
              </a:spcBef>
              <a:buNone/>
            </a:pPr>
            <a:endParaRPr sz="1200">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1715045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a:t>Our population today is aging! The OA population is one of the fastest growing demographics today reaching over 50 million for the first time in US history.  A continued surge is expected over the next few decades.</a:t>
            </a:r>
          </a:p>
          <a:p>
            <a:pPr lvl="0">
              <a:spcBef>
                <a:spcPts val="0"/>
              </a:spcBef>
              <a:buClr>
                <a:schemeClr val="dk1"/>
              </a:buClr>
              <a:buSzPct val="100000"/>
              <a:buFont typeface="Arial"/>
              <a:buNone/>
            </a:pPr>
            <a:r>
              <a:rPr lang="en"/>
              <a:t>A person’s environment has a huge impact on their community engagement.  Things like rough sidewalks, puddles, poor drainage, and narrow curb cuts have been shown to hinder OA’s ability to fully participate.  These environmental factors also contribute to a fear of falling, which further inhibits an older adults engagement in their community.</a:t>
            </a:r>
          </a:p>
          <a:p>
            <a:pPr lvl="0">
              <a:spcBef>
                <a:spcPts val="0"/>
              </a:spcBef>
              <a:buNone/>
            </a:pPr>
            <a:endParaRPr/>
          </a:p>
        </p:txBody>
      </p:sp>
    </p:spTree>
    <p:extLst>
      <p:ext uri="{BB962C8B-B14F-4D97-AF65-F5344CB8AC3E}">
        <p14:creationId xmlns:p14="http://schemas.microsoft.com/office/powerpoint/2010/main" val="1807690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a:solidFill>
                  <a:schemeClr val="dk1"/>
                </a:solidFill>
              </a:rPr>
              <a:t>Ithaca, located in Tompkins county, is working towards becoming an age friendly community as its 60 and older population exhibited a 34% growth from the years 2000-2010.  A needs assessment survey of Ithaca’s 60 and older population was done in 2012 by Tompkins county office of the ageing.  This survey revealed that over half the participants reported having arthritis, high blood pressure, and eye problems.  A quarter reported having hearing problems, heart conditions, and foot problems.  All of these normal aging issues impact a persons ability to fully engage in their community and is a reason why communities need to think about accessibility for all ages. </a:t>
            </a:r>
          </a:p>
          <a:p>
            <a:pPr lvl="0">
              <a:spcBef>
                <a:spcPts val="0"/>
              </a:spcBef>
              <a:buNone/>
            </a:pPr>
            <a:endParaRPr>
              <a:solidFill>
                <a:schemeClr val="dk1"/>
              </a:solidFill>
            </a:endParaRPr>
          </a:p>
          <a:p>
            <a:pPr lvl="0">
              <a:spcBef>
                <a:spcPts val="0"/>
              </a:spcBef>
              <a:buClr>
                <a:schemeClr val="dk1"/>
              </a:buClr>
              <a:buSzPct val="100000"/>
              <a:buFont typeface="Arial"/>
              <a:buNone/>
            </a:pPr>
            <a:r>
              <a:rPr lang="en">
                <a:solidFill>
                  <a:schemeClr val="dk1"/>
                </a:solidFill>
              </a:rPr>
              <a:t>In order to begin investigating the built domain here in Ithaca, last years research looked at business owners perceptions of the accessibility of their business.  Although business owners identified their familiarity with the ADA as low, they still rated their businesses accessibility high according to those ADA standards.  This revealed a discrepancy between their knowledge and perceptions of accessibility.  These business owners seemed to focus solely on physical accommodations for wheelchair users rather than OAs in general, a trend we also ran into while looking into the current research.  When asked about common problems they notice OAs encountering in their business an average of </a:t>
            </a:r>
            <a:r>
              <a:rPr lang="en">
                <a:solidFill>
                  <a:schemeClr val="dk1"/>
                </a:solidFill>
                <a:highlight>
                  <a:srgbClr val="FFFF00"/>
                </a:highlight>
              </a:rPr>
              <a:t>1.3 problems were identified</a:t>
            </a:r>
            <a:r>
              <a:rPr lang="en">
                <a:solidFill>
                  <a:schemeClr val="dk1"/>
                </a:solidFill>
              </a:rPr>
              <a:t>, yet over half of the owners reported there was nothing they would change in order to increase the accessibility of their business.</a:t>
            </a:r>
          </a:p>
          <a:p>
            <a:pPr lvl="0">
              <a:spcBef>
                <a:spcPts val="0"/>
              </a:spcBef>
              <a:buNone/>
            </a:pPr>
            <a:endParaRPr/>
          </a:p>
        </p:txBody>
      </p:sp>
    </p:spTree>
    <p:extLst>
      <p:ext uri="{BB962C8B-B14F-4D97-AF65-F5344CB8AC3E}">
        <p14:creationId xmlns:p14="http://schemas.microsoft.com/office/powerpoint/2010/main" val="1499713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lvl="0" indent="-69850" rtl="0">
              <a:lnSpc>
                <a:spcPct val="115000"/>
              </a:lnSpc>
              <a:spcBef>
                <a:spcPts val="0"/>
              </a:spcBef>
              <a:buClr>
                <a:schemeClr val="dk1"/>
              </a:buClr>
              <a:buSzPct val="91666"/>
              <a:buFont typeface="Arial"/>
              <a:buNone/>
            </a:pPr>
            <a:r>
              <a:rPr lang="en" sz="1200">
                <a:latin typeface="Times New Roman"/>
                <a:ea typeface="Times New Roman"/>
                <a:cs typeface="Times New Roman"/>
                <a:sym typeface="Times New Roman"/>
              </a:rPr>
              <a:t>The purpose of this study is to gather older adults’ perceptions on the accessibility of Ithaca businesses.  Our research came about because of the lack of understanding about the older adult consumers perspective, which is important for communities with an aging population who are regularly engaging in those businesses.  Ithaca is working to become age friendly and our results will be given to the Ithaca age friendly initiative to help make the a welcoming and accessible community for all ages.</a:t>
            </a:r>
          </a:p>
          <a:p>
            <a:pPr marL="0" lvl="0" indent="-69850" rtl="0">
              <a:lnSpc>
                <a:spcPct val="115000"/>
              </a:lnSpc>
              <a:spcBef>
                <a:spcPts val="0"/>
              </a:spcBef>
              <a:buClr>
                <a:schemeClr val="dk1"/>
              </a:buClr>
              <a:buSzPct val="91666"/>
              <a:buFont typeface="Arial"/>
              <a:buNone/>
            </a:pPr>
            <a:endParaRPr sz="1200">
              <a:latin typeface="Times New Roman"/>
              <a:ea typeface="Times New Roman"/>
              <a:cs typeface="Times New Roman"/>
              <a:sym typeface="Times New Roman"/>
            </a:endParaRPr>
          </a:p>
        </p:txBody>
      </p:sp>
    </p:spTree>
    <p:extLst>
      <p:ext uri="{BB962C8B-B14F-4D97-AF65-F5344CB8AC3E}">
        <p14:creationId xmlns:p14="http://schemas.microsoft.com/office/powerpoint/2010/main" val="2194311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981777"/>
            <a:ext cx="7772400" cy="4980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Verdana"/>
              <a:buNone/>
              <a:defRPr sz="2700" b="0" i="0" u="none" strike="noStrike" cap="none">
                <a:solidFill>
                  <a:srgbClr val="FFFFFF"/>
                </a:solidFill>
                <a:latin typeface="Verdana"/>
                <a:ea typeface="Verdana"/>
                <a:cs typeface="Verdana"/>
                <a:sym typeface="Verdan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sp>
        <p:nvSpPr>
          <p:cNvPr id="10" name="Shape 10"/>
          <p:cNvSpPr>
            <a:spLocks noGrp="1"/>
          </p:cNvSpPr>
          <p:nvPr>
            <p:ph type="pic" idx="2"/>
          </p:nvPr>
        </p:nvSpPr>
        <p:spPr>
          <a:xfrm>
            <a:off x="2567217" y="2356830"/>
            <a:ext cx="4009500" cy="732000"/>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SzPct val="25000"/>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rot="5400000">
            <a:off x="3051750" y="-1627864"/>
            <a:ext cx="3040500" cy="8229600"/>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title"/>
          </p:nvPr>
        </p:nvSpPr>
        <p:spPr>
          <a:xfrm>
            <a:off x="457200" y="150908"/>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cxnSp>
        <p:nvCxnSpPr>
          <p:cNvPr id="49" name="Shape 49"/>
          <p:cNvCxnSpPr/>
          <p:nvPr/>
        </p:nvCxnSpPr>
        <p:spPr>
          <a:xfrm>
            <a:off x="734786" y="808433"/>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rot="5400000">
            <a:off x="5709702" y="1566353"/>
            <a:ext cx="3858900" cy="9960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27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sp>
        <p:nvSpPr>
          <p:cNvPr id="52" name="Shape 52"/>
          <p:cNvSpPr txBox="1">
            <a:spLocks noGrp="1"/>
          </p:cNvSpPr>
          <p:nvPr>
            <p:ph type="body" idx="1"/>
          </p:nvPr>
        </p:nvSpPr>
        <p:spPr>
          <a:xfrm rot="5400000">
            <a:off x="2038558" y="-1375318"/>
            <a:ext cx="3583500" cy="6746100"/>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34300" tIns="34300" rIns="34300" bIns="34300"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55" name="Shape 55"/>
          <p:cNvSpPr txBox="1">
            <a:spLocks noGrp="1"/>
          </p:cNvSpPr>
          <p:nvPr>
            <p:ph type="subTitle" idx="1"/>
          </p:nvPr>
        </p:nvSpPr>
        <p:spPr>
          <a:xfrm>
            <a:off x="311700" y="2834125"/>
            <a:ext cx="8520600" cy="792600"/>
          </a:xfrm>
          <a:prstGeom prst="rect">
            <a:avLst/>
          </a:prstGeom>
        </p:spPr>
        <p:txBody>
          <a:bodyPr lIns="34300" tIns="34300" rIns="34300" bIns="34300" anchor="t" anchorCtr="0"/>
          <a:lstStyle>
            <a:lvl1pPr lvl="0" algn="ctr" rtl="0">
              <a:lnSpc>
                <a:spcPct val="100000"/>
              </a:lnSpc>
              <a:spcBef>
                <a:spcPts val="0"/>
              </a:spcBef>
              <a:spcAft>
                <a:spcPts val="0"/>
              </a:spcAft>
              <a:buSzPct val="100000"/>
              <a:buNone/>
              <a:defRPr sz="2800"/>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56" name="Shape 56"/>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311700" y="445025"/>
            <a:ext cx="8520600" cy="572700"/>
          </a:xfrm>
          <a:prstGeom prst="rect">
            <a:avLst/>
          </a:prstGeom>
        </p:spPr>
        <p:txBody>
          <a:bodyPr lIns="34300" tIns="34300" rIns="34300" bIns="34300"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9" name="Shape 59"/>
          <p:cNvSpPr txBox="1">
            <a:spLocks noGrp="1"/>
          </p:cNvSpPr>
          <p:nvPr>
            <p:ph type="body" idx="1"/>
          </p:nvPr>
        </p:nvSpPr>
        <p:spPr>
          <a:xfrm>
            <a:off x="311700" y="1152475"/>
            <a:ext cx="8520600" cy="3416400"/>
          </a:xfrm>
          <a:prstGeom prst="rect">
            <a:avLst/>
          </a:prstGeom>
        </p:spPr>
        <p:txBody>
          <a:bodyPr lIns="34300" tIns="34300" rIns="34300" bIns="34300"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0" name="Shape 60"/>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457200" y="150908"/>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sp>
        <p:nvSpPr>
          <p:cNvPr id="13" name="Shape 13"/>
          <p:cNvSpPr txBox="1">
            <a:spLocks noGrp="1"/>
          </p:cNvSpPr>
          <p:nvPr>
            <p:ph type="body" idx="1"/>
          </p:nvPr>
        </p:nvSpPr>
        <p:spPr>
          <a:xfrm>
            <a:off x="734787" y="1159330"/>
            <a:ext cx="7556400" cy="3394500"/>
          </a:xfrm>
          <a:prstGeom prst="rect">
            <a:avLst/>
          </a:prstGeom>
          <a:noFill/>
          <a:ln>
            <a:noFill/>
          </a:ln>
        </p:spPr>
        <p:txBody>
          <a:bodyPr lIns="34300" tIns="34300" rIns="34300" bIns="34300" anchor="t" anchorCtr="0"/>
          <a:lstStyle>
            <a:lvl1pPr marL="304800" marR="0" lvl="0" indent="-165100" algn="l" rtl="0">
              <a:spcBef>
                <a:spcPts val="400"/>
              </a:spcBef>
              <a:buClr>
                <a:srgbClr val="FFFFFF"/>
              </a:buClr>
              <a:buSzPct val="100000"/>
              <a:buFont typeface="Verdana"/>
              <a:buChar char="•"/>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cxnSp>
        <p:nvCxnSpPr>
          <p:cNvPr id="14" name="Shape 14"/>
          <p:cNvCxnSpPr/>
          <p:nvPr/>
        </p:nvCxnSpPr>
        <p:spPr>
          <a:xfrm>
            <a:off x="734786" y="808433"/>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wo Content">
    <p:spTree>
      <p:nvGrpSpPr>
        <p:cNvPr id="1" name="Shape 15"/>
        <p:cNvGrpSpPr/>
        <p:nvPr/>
      </p:nvGrpSpPr>
      <p:grpSpPr>
        <a:xfrm>
          <a:off x="0" y="0"/>
          <a:ext cx="0" cy="0"/>
          <a:chOff x="0" y="0"/>
          <a:chExt cx="0" cy="0"/>
        </a:xfrm>
      </p:grpSpPr>
      <p:sp>
        <p:nvSpPr>
          <p:cNvPr id="16" name="Shape 16"/>
          <p:cNvSpPr>
            <a:spLocks noGrp="1"/>
          </p:cNvSpPr>
          <p:nvPr>
            <p:ph type="pic" idx="2"/>
          </p:nvPr>
        </p:nvSpPr>
        <p:spPr>
          <a:xfrm>
            <a:off x="725707" y="1062397"/>
            <a:ext cx="3692100" cy="894299"/>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SzPct val="25000"/>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body" idx="1"/>
          </p:nvPr>
        </p:nvSpPr>
        <p:spPr>
          <a:xfrm>
            <a:off x="725707" y="2055704"/>
            <a:ext cx="3692100" cy="1414200"/>
          </a:xfrm>
          <a:prstGeom prst="rect">
            <a:avLst/>
          </a:prstGeom>
          <a:noFill/>
          <a:ln>
            <a:noFill/>
          </a:ln>
        </p:spPr>
        <p:txBody>
          <a:bodyPr lIns="34300" tIns="34300" rIns="34300" bIns="34300" anchor="t" anchorCtr="0"/>
          <a:lstStyle>
            <a:lvl1pPr marL="0" marR="0" lvl="0" indent="0" algn="l" rtl="0">
              <a:spcBef>
                <a:spcPts val="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Shape 18"/>
          <p:cNvSpPr>
            <a:spLocks noGrp="1"/>
          </p:cNvSpPr>
          <p:nvPr>
            <p:ph type="pic" idx="3"/>
          </p:nvPr>
        </p:nvSpPr>
        <p:spPr>
          <a:xfrm>
            <a:off x="4762492" y="1062397"/>
            <a:ext cx="3692099" cy="894299"/>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SzPct val="25000"/>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body" idx="4"/>
          </p:nvPr>
        </p:nvSpPr>
        <p:spPr>
          <a:xfrm>
            <a:off x="4762492" y="2055704"/>
            <a:ext cx="3692099" cy="1516199"/>
          </a:xfrm>
          <a:prstGeom prst="rect">
            <a:avLst/>
          </a:prstGeom>
          <a:noFill/>
          <a:ln>
            <a:noFill/>
          </a:ln>
        </p:spPr>
        <p:txBody>
          <a:bodyPr lIns="34300" tIns="34300" rIns="34300" bIns="34300" anchor="t" anchorCtr="0"/>
          <a:lstStyle>
            <a:lvl1pPr marL="0" marR="0" lvl="0" indent="0" algn="l" rtl="0">
              <a:spcBef>
                <a:spcPts val="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title"/>
          </p:nvPr>
        </p:nvSpPr>
        <p:spPr>
          <a:xfrm>
            <a:off x="457200" y="150908"/>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cxnSp>
        <p:nvCxnSpPr>
          <p:cNvPr id="21" name="Shape 21"/>
          <p:cNvCxnSpPr/>
          <p:nvPr/>
        </p:nvCxnSpPr>
        <p:spPr>
          <a:xfrm>
            <a:off x="725707" y="808433"/>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689434" y="6990"/>
            <a:ext cx="2785200" cy="728700"/>
          </a:xfrm>
          <a:prstGeom prst="rect">
            <a:avLst/>
          </a:prstGeom>
          <a:noFill/>
          <a:ln>
            <a:noFill/>
          </a:ln>
        </p:spPr>
        <p:txBody>
          <a:bodyPr lIns="34300" tIns="34300" rIns="34300" bIns="34300" anchor="b" anchorCtr="0"/>
          <a:lstStyle>
            <a:lvl1pPr marL="0" marR="0" lvl="0" indent="0" algn="l" rtl="0">
              <a:spcBef>
                <a:spcPts val="0"/>
              </a:spcBef>
              <a:buClr>
                <a:srgbClr val="FFFFFF"/>
              </a:buClr>
              <a:buFont typeface="Georgia"/>
              <a:buNone/>
              <a:defRPr sz="21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sp>
        <p:nvSpPr>
          <p:cNvPr id="25" name="Shape 25"/>
          <p:cNvSpPr txBox="1">
            <a:spLocks noGrp="1"/>
          </p:cNvSpPr>
          <p:nvPr>
            <p:ph type="body" idx="1"/>
          </p:nvPr>
        </p:nvSpPr>
        <p:spPr>
          <a:xfrm>
            <a:off x="3575050" y="125913"/>
            <a:ext cx="5111700" cy="4389900"/>
          </a:xfrm>
          <a:prstGeom prst="rect">
            <a:avLst/>
          </a:prstGeom>
          <a:noFill/>
          <a:ln>
            <a:noFill/>
          </a:ln>
        </p:spPr>
        <p:txBody>
          <a:bodyPr lIns="34300" tIns="34300" rIns="34300" bIns="34300" anchor="t" anchorCtr="0"/>
          <a:lstStyle>
            <a:lvl1pPr marL="304800" marR="0" lvl="0" indent="-304800" algn="l" rtl="0">
              <a:spcBef>
                <a:spcPts val="500"/>
              </a:spcBef>
              <a:buClr>
                <a:srgbClr val="FFFFFF"/>
              </a:buClr>
              <a:buFont typeface="Verdana"/>
              <a:buNone/>
              <a:defRPr sz="2700" b="0" i="0" u="none" strike="noStrike" cap="none">
                <a:solidFill>
                  <a:srgbClr val="FFFFFF"/>
                </a:solidFill>
                <a:latin typeface="Verdana"/>
                <a:ea typeface="Verdana"/>
                <a:cs typeface="Verdana"/>
                <a:sym typeface="Verdana"/>
              </a:defRPr>
            </a:lvl1pPr>
            <a:lvl2pPr marL="660400" marR="0" lvl="1" indent="-1270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2pPr>
            <a:lvl3pPr marL="1016000" marR="0" lvl="2"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3pPr>
            <a:lvl4pPr marL="1422400" marR="0" lvl="3"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4pPr>
            <a:lvl5pPr marL="1841500" marR="0" lvl="4" indent="-1016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body" idx="2"/>
          </p:nvPr>
        </p:nvSpPr>
        <p:spPr>
          <a:xfrm>
            <a:off x="689434" y="852957"/>
            <a:ext cx="2785200" cy="3741600"/>
          </a:xfrm>
          <a:prstGeom prst="rect">
            <a:avLst/>
          </a:prstGeom>
          <a:noFill/>
          <a:ln>
            <a:noFill/>
          </a:ln>
        </p:spPr>
        <p:txBody>
          <a:bodyPr lIns="34300" tIns="34300" rIns="34300" bIns="34300" anchor="t" anchorCtr="0"/>
          <a:lstStyle>
            <a:lvl1pPr marL="0" marR="0" lvl="0" indent="0" algn="l" rtl="0">
              <a:spcBef>
                <a:spcPts val="400"/>
              </a:spcBef>
              <a:buClr>
                <a:srgbClr val="FFFFFF"/>
              </a:buClr>
              <a:buFont typeface="Verdana"/>
              <a:buNone/>
              <a:defRPr sz="1800" b="0" i="0" u="none" strike="noStrike" cap="none">
                <a:solidFill>
                  <a:srgbClr val="FFFFFF"/>
                </a:solidFill>
                <a:latin typeface="Verdana"/>
                <a:ea typeface="Verdana"/>
                <a:cs typeface="Verdana"/>
                <a:sym typeface="Verdana"/>
              </a:defRPr>
            </a:lvl1pPr>
            <a:lvl2pPr marL="406400" marR="0" lvl="1" indent="0" algn="l" rtl="0">
              <a:spcBef>
                <a:spcPts val="200"/>
              </a:spcBef>
              <a:buClr>
                <a:srgbClr val="FFFFFF"/>
              </a:buClr>
              <a:buFont typeface="Arial"/>
              <a:buNone/>
              <a:defRPr sz="1100" b="0" i="0" u="none" strike="noStrike" cap="none">
                <a:solidFill>
                  <a:srgbClr val="FFFFFF"/>
                </a:solidFill>
                <a:latin typeface="Verdana"/>
                <a:ea typeface="Verdana"/>
                <a:cs typeface="Verdana"/>
                <a:sym typeface="Verdana"/>
              </a:defRPr>
            </a:lvl2pPr>
            <a:lvl3pPr marL="812800" marR="0" lvl="2" indent="0" algn="l" rtl="0">
              <a:spcBef>
                <a:spcPts val="200"/>
              </a:spcBef>
              <a:buClr>
                <a:srgbClr val="FFFFFF"/>
              </a:buClr>
              <a:buFont typeface="Arial"/>
              <a:buNone/>
              <a:defRPr sz="900" b="0" i="0" u="none" strike="noStrike" cap="none">
                <a:solidFill>
                  <a:srgbClr val="FFFFFF"/>
                </a:solidFill>
                <a:latin typeface="Verdana"/>
                <a:ea typeface="Verdana"/>
                <a:cs typeface="Verdana"/>
                <a:sym typeface="Verdana"/>
              </a:defRPr>
            </a:lvl3pPr>
            <a:lvl4pPr marL="1219200" marR="0" lvl="3" indent="0" algn="l" rtl="0">
              <a:spcBef>
                <a:spcPts val="200"/>
              </a:spcBef>
              <a:buClr>
                <a:srgbClr val="FFFFFF"/>
              </a:buClr>
              <a:buFont typeface="Arial"/>
              <a:buNone/>
              <a:defRPr sz="800" b="0" i="0" u="none" strike="noStrike" cap="none">
                <a:solidFill>
                  <a:srgbClr val="FFFFFF"/>
                </a:solidFill>
                <a:latin typeface="Verdana"/>
                <a:ea typeface="Verdana"/>
                <a:cs typeface="Verdana"/>
                <a:sym typeface="Verdana"/>
              </a:defRPr>
            </a:lvl4pPr>
            <a:lvl5pPr marL="1625600" marR="0" lvl="4" indent="0" algn="l" rtl="0">
              <a:spcBef>
                <a:spcPts val="200"/>
              </a:spcBef>
              <a:buClr>
                <a:srgbClr val="FFFFFF"/>
              </a:buClr>
              <a:buFont typeface="Arial"/>
              <a:buNone/>
              <a:defRPr sz="800" b="0" i="0" u="none" strike="noStrike" cap="none">
                <a:solidFill>
                  <a:srgbClr val="FFFFFF"/>
                </a:solidFill>
                <a:latin typeface="Verdana"/>
                <a:ea typeface="Verdana"/>
                <a:cs typeface="Verdana"/>
                <a:sym typeface="Verdana"/>
              </a:defRPr>
            </a:lvl5pPr>
            <a:lvl6pPr marL="2044700" marR="0" lvl="5"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6pPr>
            <a:lvl7pPr marL="2451100" marR="0" lvl="6" indent="-1270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7pPr>
            <a:lvl8pPr marL="2857500" marR="0" lvl="7"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8pPr>
            <a:lvl9pPr marL="3263900" marR="0" lvl="8"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9pPr>
          </a:lstStyle>
          <a:p>
            <a:endParaRPr/>
          </a:p>
        </p:txBody>
      </p:sp>
      <p:cxnSp>
        <p:nvCxnSpPr>
          <p:cNvPr id="27" name="Shape 27"/>
          <p:cNvCxnSpPr/>
          <p:nvPr/>
        </p:nvCxnSpPr>
        <p:spPr>
          <a:xfrm>
            <a:off x="3672570" y="559744"/>
            <a:ext cx="4594799"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ction Header">
    <p:spTree>
      <p:nvGrpSpPr>
        <p:cNvPr id="1" name="Shape 28"/>
        <p:cNvGrpSpPr/>
        <p:nvPr/>
      </p:nvGrpSpPr>
      <p:grpSpPr>
        <a:xfrm>
          <a:off x="0" y="0"/>
          <a:ext cx="0" cy="0"/>
          <a:chOff x="0" y="0"/>
          <a:chExt cx="0" cy="0"/>
        </a:xfrm>
      </p:grpSpPr>
      <p:sp>
        <p:nvSpPr>
          <p:cNvPr id="29" name="Shape 29"/>
          <p:cNvSpPr txBox="1">
            <a:spLocks noGrp="1"/>
          </p:cNvSpPr>
          <p:nvPr>
            <p:ph type="body" idx="1"/>
          </p:nvPr>
        </p:nvSpPr>
        <p:spPr>
          <a:xfrm>
            <a:off x="722313" y="2874601"/>
            <a:ext cx="7772400" cy="353700"/>
          </a:xfrm>
          <a:prstGeom prst="rect">
            <a:avLst/>
          </a:prstGeom>
          <a:noFill/>
          <a:ln>
            <a:noFill/>
          </a:ln>
        </p:spPr>
        <p:txBody>
          <a:bodyPr lIns="34300" tIns="34300" rIns="34300" bIns="34300" anchor="b" anchorCtr="0"/>
          <a:lstStyle>
            <a:lvl1pPr marL="0" marR="0" lvl="0" indent="0" algn="l" rtl="0">
              <a:spcBef>
                <a:spcPts val="400"/>
              </a:spcBef>
              <a:buClr>
                <a:srgbClr val="888888"/>
              </a:buClr>
              <a:buFont typeface="Verdana"/>
              <a:buNone/>
              <a:defRPr sz="1800" b="0" i="0" u="none" strike="noStrike" cap="none">
                <a:solidFill>
                  <a:srgbClr val="888888"/>
                </a:solidFill>
                <a:latin typeface="Verdana"/>
                <a:ea typeface="Verdana"/>
                <a:cs typeface="Verdana"/>
                <a:sym typeface="Verdana"/>
              </a:defRPr>
            </a:lvl1pPr>
            <a:lvl2pPr marL="406400" marR="0" lvl="1" indent="0" algn="l" rtl="0">
              <a:spcBef>
                <a:spcPts val="300"/>
              </a:spcBef>
              <a:buClr>
                <a:srgbClr val="888888"/>
              </a:buClr>
              <a:buFont typeface="Arial"/>
              <a:buNone/>
              <a:defRPr sz="1600" b="0" i="0" u="none" strike="noStrike" cap="none">
                <a:solidFill>
                  <a:srgbClr val="888888"/>
                </a:solidFill>
                <a:latin typeface="Verdana"/>
                <a:ea typeface="Verdana"/>
                <a:cs typeface="Verdana"/>
                <a:sym typeface="Verdana"/>
              </a:defRPr>
            </a:lvl2pPr>
            <a:lvl3pPr marL="812800" marR="0" lvl="2" indent="0" algn="l" rtl="0">
              <a:spcBef>
                <a:spcPts val="300"/>
              </a:spcBef>
              <a:buClr>
                <a:srgbClr val="888888"/>
              </a:buClr>
              <a:buFont typeface="Arial"/>
              <a:buNone/>
              <a:defRPr sz="1400" b="0" i="0" u="none" strike="noStrike" cap="none">
                <a:solidFill>
                  <a:srgbClr val="888888"/>
                </a:solidFill>
                <a:latin typeface="Verdana"/>
                <a:ea typeface="Verdana"/>
                <a:cs typeface="Verdana"/>
                <a:sym typeface="Verdana"/>
              </a:defRPr>
            </a:lvl3pPr>
            <a:lvl4pPr marL="1219200" marR="0" lvl="3" indent="0" algn="l" rtl="0">
              <a:spcBef>
                <a:spcPts val="300"/>
              </a:spcBef>
              <a:buClr>
                <a:srgbClr val="888888"/>
              </a:buClr>
              <a:buFont typeface="Arial"/>
              <a:buNone/>
              <a:defRPr sz="1300" b="0" i="0" u="none" strike="noStrike" cap="none">
                <a:solidFill>
                  <a:srgbClr val="888888"/>
                </a:solidFill>
                <a:latin typeface="Verdana"/>
                <a:ea typeface="Verdana"/>
                <a:cs typeface="Verdana"/>
                <a:sym typeface="Verdana"/>
              </a:defRPr>
            </a:lvl4pPr>
            <a:lvl5pPr marL="1625600" marR="0" lvl="4" indent="0" algn="l" rtl="0">
              <a:spcBef>
                <a:spcPts val="300"/>
              </a:spcBef>
              <a:buClr>
                <a:srgbClr val="888888"/>
              </a:buClr>
              <a:buFont typeface="Arial"/>
              <a:buNone/>
              <a:defRPr sz="1300" b="0" i="0" u="none" strike="noStrike" cap="none">
                <a:solidFill>
                  <a:srgbClr val="888888"/>
                </a:solidFill>
                <a:latin typeface="Verdana"/>
                <a:ea typeface="Verdana"/>
                <a:cs typeface="Verdana"/>
                <a:sym typeface="Verdana"/>
              </a:defRPr>
            </a:lvl5pPr>
            <a:lvl6pPr marL="2044700" marR="0" lvl="5" indent="0" algn="l" rtl="0">
              <a:spcBef>
                <a:spcPts val="300"/>
              </a:spcBef>
              <a:buClr>
                <a:srgbClr val="888888"/>
              </a:buClr>
              <a:buFont typeface="Arial"/>
              <a:buNone/>
              <a:defRPr sz="1300" b="0" i="0" u="none" strike="noStrike" cap="none">
                <a:solidFill>
                  <a:srgbClr val="888888"/>
                </a:solidFill>
                <a:latin typeface="Calibri"/>
                <a:ea typeface="Calibri"/>
                <a:cs typeface="Calibri"/>
                <a:sym typeface="Calibri"/>
              </a:defRPr>
            </a:lvl6pPr>
            <a:lvl7pPr marL="2451100" marR="0" lvl="6" indent="-12700" algn="l" rtl="0">
              <a:spcBef>
                <a:spcPts val="300"/>
              </a:spcBef>
              <a:buClr>
                <a:srgbClr val="888888"/>
              </a:buClr>
              <a:buFont typeface="Arial"/>
              <a:buNone/>
              <a:defRPr sz="1300" b="0" i="0" u="none" strike="noStrike" cap="none">
                <a:solidFill>
                  <a:srgbClr val="888888"/>
                </a:solidFill>
                <a:latin typeface="Calibri"/>
                <a:ea typeface="Calibri"/>
                <a:cs typeface="Calibri"/>
                <a:sym typeface="Calibri"/>
              </a:defRPr>
            </a:lvl7pPr>
            <a:lvl8pPr marL="2857500" marR="0" lvl="7" indent="0" algn="l" rtl="0">
              <a:spcBef>
                <a:spcPts val="300"/>
              </a:spcBef>
              <a:buClr>
                <a:srgbClr val="888888"/>
              </a:buClr>
              <a:buFont typeface="Arial"/>
              <a:buNone/>
              <a:defRPr sz="1300" b="0" i="0" u="none" strike="noStrike" cap="none">
                <a:solidFill>
                  <a:srgbClr val="888888"/>
                </a:solidFill>
                <a:latin typeface="Calibri"/>
                <a:ea typeface="Calibri"/>
                <a:cs typeface="Calibri"/>
                <a:sym typeface="Calibri"/>
              </a:defRPr>
            </a:lvl8pPr>
            <a:lvl9pPr marL="3263900" marR="0" lvl="8" indent="0" algn="l" rtl="0">
              <a:spcBef>
                <a:spcPts val="300"/>
              </a:spcBef>
              <a:buClr>
                <a:srgbClr val="888888"/>
              </a:buClr>
              <a:buFont typeface="Arial"/>
              <a:buNone/>
              <a:defRPr sz="13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title"/>
          </p:nvPr>
        </p:nvSpPr>
        <p:spPr>
          <a:xfrm>
            <a:off x="722315" y="3333593"/>
            <a:ext cx="7964400" cy="596100"/>
          </a:xfrm>
          <a:prstGeom prst="rect">
            <a:avLst/>
          </a:prstGeom>
          <a:noFill/>
          <a:ln>
            <a:noFill/>
          </a:ln>
        </p:spPr>
        <p:txBody>
          <a:bodyPr lIns="34300" tIns="34300" rIns="34300" bIns="34300" anchor="ctr" anchorCtr="0"/>
          <a:lstStyle>
            <a:lvl1pPr marL="0" marR="0" lvl="0" indent="0" algn="l"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cxnSp>
        <p:nvCxnSpPr>
          <p:cNvPr id="31" name="Shape 31"/>
          <p:cNvCxnSpPr/>
          <p:nvPr/>
        </p:nvCxnSpPr>
        <p:spPr>
          <a:xfrm>
            <a:off x="722313" y="3316650"/>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omparison">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707574" y="624293"/>
            <a:ext cx="3762600" cy="855600"/>
          </a:xfrm>
          <a:prstGeom prst="rect">
            <a:avLst/>
          </a:prstGeom>
          <a:noFill/>
          <a:ln>
            <a:noFill/>
          </a:ln>
        </p:spPr>
        <p:txBody>
          <a:bodyPr lIns="34300" tIns="34300" rIns="34300" bIns="34300" anchor="b" anchorCtr="0"/>
          <a:lstStyle>
            <a:lvl1pPr marL="0" marR="0" lvl="0" indent="0" algn="l" rtl="0">
              <a:spcBef>
                <a:spcPts val="500"/>
              </a:spcBef>
              <a:buClr>
                <a:srgbClr val="FFFFFF"/>
              </a:buClr>
              <a:buFont typeface="Verdana"/>
              <a:buNone/>
              <a:defRPr sz="2500" b="0" i="0" u="none" strike="noStrike" cap="none">
                <a:solidFill>
                  <a:srgbClr val="FFFFFF"/>
                </a:solidFill>
                <a:latin typeface="Verdana"/>
                <a:ea typeface="Verdana"/>
                <a:cs typeface="Verdana"/>
                <a:sym typeface="Verdana"/>
              </a:defRPr>
            </a:lvl1pPr>
            <a:lvl2pPr marL="406400" marR="0" lvl="1" indent="0" algn="l" rtl="0">
              <a:spcBef>
                <a:spcPts val="400"/>
              </a:spcBef>
              <a:buClr>
                <a:srgbClr val="FFFFFF"/>
              </a:buClr>
              <a:buFont typeface="Arial"/>
              <a:buNone/>
              <a:defRPr sz="1800" b="1" i="0" u="none" strike="noStrike" cap="none">
                <a:solidFill>
                  <a:srgbClr val="FFFFFF"/>
                </a:solidFill>
                <a:latin typeface="Verdana"/>
                <a:ea typeface="Verdana"/>
                <a:cs typeface="Verdana"/>
                <a:sym typeface="Verdana"/>
              </a:defRPr>
            </a:lvl2pPr>
            <a:lvl3pPr marL="812800" marR="0" lvl="2" indent="0" algn="l" rtl="0">
              <a:spcBef>
                <a:spcPts val="300"/>
              </a:spcBef>
              <a:buClr>
                <a:srgbClr val="FFFFFF"/>
              </a:buClr>
              <a:buFont typeface="Arial"/>
              <a:buNone/>
              <a:defRPr sz="1600" b="1" i="0" u="none" strike="noStrike" cap="none">
                <a:solidFill>
                  <a:srgbClr val="FFFFFF"/>
                </a:solidFill>
                <a:latin typeface="Verdana"/>
                <a:ea typeface="Verdana"/>
                <a:cs typeface="Verdana"/>
                <a:sym typeface="Verdana"/>
              </a:defRPr>
            </a:lvl3pPr>
            <a:lvl4pPr marL="1219200" marR="0" lvl="3" indent="0" algn="l" rtl="0">
              <a:spcBef>
                <a:spcPts val="300"/>
              </a:spcBef>
              <a:buClr>
                <a:srgbClr val="FFFFFF"/>
              </a:buClr>
              <a:buFont typeface="Arial"/>
              <a:buNone/>
              <a:defRPr sz="1400" b="1" i="0" u="none" strike="noStrike" cap="none">
                <a:solidFill>
                  <a:srgbClr val="FFFFFF"/>
                </a:solidFill>
                <a:latin typeface="Verdana"/>
                <a:ea typeface="Verdana"/>
                <a:cs typeface="Verdana"/>
                <a:sym typeface="Verdana"/>
              </a:defRPr>
            </a:lvl4pPr>
            <a:lvl5pPr marL="1625600" marR="0" lvl="4" indent="0" algn="l" rtl="0">
              <a:spcBef>
                <a:spcPts val="300"/>
              </a:spcBef>
              <a:buClr>
                <a:srgbClr val="FFFFFF"/>
              </a:buClr>
              <a:buFont typeface="Arial"/>
              <a:buNone/>
              <a:defRPr sz="1400" b="1" i="0" u="none" strike="noStrike" cap="none">
                <a:solidFill>
                  <a:srgbClr val="FFFFFF"/>
                </a:solidFill>
                <a:latin typeface="Verdana"/>
                <a:ea typeface="Verdana"/>
                <a:cs typeface="Verdana"/>
                <a:sym typeface="Verdana"/>
              </a:defRPr>
            </a:lvl5pPr>
            <a:lvl6pPr marL="2044700" marR="0" lvl="5"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6pPr>
            <a:lvl7pPr marL="2451100" marR="0" lvl="6" indent="-1270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7pPr>
            <a:lvl8pPr marL="2857500" marR="0" lvl="7"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8pPr>
            <a:lvl9pPr marL="3263900" marR="0" lvl="8"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body" idx="2"/>
          </p:nvPr>
        </p:nvSpPr>
        <p:spPr>
          <a:xfrm>
            <a:off x="707574" y="1489625"/>
            <a:ext cx="3762600" cy="3158700"/>
          </a:xfrm>
          <a:prstGeom prst="rect">
            <a:avLst/>
          </a:prstGeom>
          <a:noFill/>
          <a:ln>
            <a:noFill/>
          </a:ln>
        </p:spPr>
        <p:txBody>
          <a:bodyPr lIns="34300" tIns="34300" rIns="34300" bIns="34300" anchor="t" anchorCtr="0"/>
          <a:lstStyle>
            <a:lvl1pPr marL="0" marR="0" lvl="0" indent="0" algn="l" rtl="0">
              <a:spcBef>
                <a:spcPts val="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6pPr>
            <a:lvl7pPr marL="2654300" marR="0" lvl="6"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7pPr>
            <a:lvl8pPr marL="3060700" marR="0" lvl="7"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8pPr>
            <a:lvl9pPr marL="3467100" marR="0" lvl="8"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body" idx="3"/>
          </p:nvPr>
        </p:nvSpPr>
        <p:spPr>
          <a:xfrm>
            <a:off x="4645027" y="624293"/>
            <a:ext cx="4041900" cy="855600"/>
          </a:xfrm>
          <a:prstGeom prst="rect">
            <a:avLst/>
          </a:prstGeom>
          <a:noFill/>
          <a:ln>
            <a:noFill/>
          </a:ln>
        </p:spPr>
        <p:txBody>
          <a:bodyPr lIns="34300" tIns="34300" rIns="34300" bIns="34300" anchor="b" anchorCtr="0"/>
          <a:lstStyle>
            <a:lvl1pPr marL="0" marR="0" lvl="0" indent="0" algn="l" rtl="0">
              <a:spcBef>
                <a:spcPts val="500"/>
              </a:spcBef>
              <a:buClr>
                <a:srgbClr val="FFFFFF"/>
              </a:buClr>
              <a:buFont typeface="Verdana"/>
              <a:buNone/>
              <a:defRPr sz="2500" b="0" i="0" u="none" strike="noStrike" cap="none">
                <a:solidFill>
                  <a:srgbClr val="FFFFFF"/>
                </a:solidFill>
                <a:latin typeface="Verdana"/>
                <a:ea typeface="Verdana"/>
                <a:cs typeface="Verdana"/>
                <a:sym typeface="Verdana"/>
              </a:defRPr>
            </a:lvl1pPr>
            <a:lvl2pPr marL="406400" marR="0" lvl="1" indent="0" algn="l" rtl="0">
              <a:spcBef>
                <a:spcPts val="400"/>
              </a:spcBef>
              <a:buClr>
                <a:srgbClr val="FFFFFF"/>
              </a:buClr>
              <a:buFont typeface="Arial"/>
              <a:buNone/>
              <a:defRPr sz="1800" b="1" i="0" u="none" strike="noStrike" cap="none">
                <a:solidFill>
                  <a:srgbClr val="FFFFFF"/>
                </a:solidFill>
                <a:latin typeface="Verdana"/>
                <a:ea typeface="Verdana"/>
                <a:cs typeface="Verdana"/>
                <a:sym typeface="Verdana"/>
              </a:defRPr>
            </a:lvl2pPr>
            <a:lvl3pPr marL="812800" marR="0" lvl="2" indent="0" algn="l" rtl="0">
              <a:spcBef>
                <a:spcPts val="300"/>
              </a:spcBef>
              <a:buClr>
                <a:srgbClr val="FFFFFF"/>
              </a:buClr>
              <a:buFont typeface="Arial"/>
              <a:buNone/>
              <a:defRPr sz="1600" b="1" i="0" u="none" strike="noStrike" cap="none">
                <a:solidFill>
                  <a:srgbClr val="FFFFFF"/>
                </a:solidFill>
                <a:latin typeface="Verdana"/>
                <a:ea typeface="Verdana"/>
                <a:cs typeface="Verdana"/>
                <a:sym typeface="Verdana"/>
              </a:defRPr>
            </a:lvl3pPr>
            <a:lvl4pPr marL="1219200" marR="0" lvl="3" indent="0" algn="l" rtl="0">
              <a:spcBef>
                <a:spcPts val="300"/>
              </a:spcBef>
              <a:buClr>
                <a:srgbClr val="FFFFFF"/>
              </a:buClr>
              <a:buFont typeface="Arial"/>
              <a:buNone/>
              <a:defRPr sz="1400" b="1" i="0" u="none" strike="noStrike" cap="none">
                <a:solidFill>
                  <a:srgbClr val="FFFFFF"/>
                </a:solidFill>
                <a:latin typeface="Verdana"/>
                <a:ea typeface="Verdana"/>
                <a:cs typeface="Verdana"/>
                <a:sym typeface="Verdana"/>
              </a:defRPr>
            </a:lvl4pPr>
            <a:lvl5pPr marL="1625600" marR="0" lvl="4" indent="0" algn="l" rtl="0">
              <a:spcBef>
                <a:spcPts val="300"/>
              </a:spcBef>
              <a:buClr>
                <a:srgbClr val="FFFFFF"/>
              </a:buClr>
              <a:buFont typeface="Arial"/>
              <a:buNone/>
              <a:defRPr sz="1400" b="1" i="0" u="none" strike="noStrike" cap="none">
                <a:solidFill>
                  <a:srgbClr val="FFFFFF"/>
                </a:solidFill>
                <a:latin typeface="Verdana"/>
                <a:ea typeface="Verdana"/>
                <a:cs typeface="Verdana"/>
                <a:sym typeface="Verdana"/>
              </a:defRPr>
            </a:lvl5pPr>
            <a:lvl6pPr marL="2044700" marR="0" lvl="5"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6pPr>
            <a:lvl7pPr marL="2451100" marR="0" lvl="6" indent="-1270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7pPr>
            <a:lvl8pPr marL="2857500" marR="0" lvl="7"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8pPr>
            <a:lvl9pPr marL="3263900" marR="0" lvl="8" indent="0" algn="l" rtl="0">
              <a:spcBef>
                <a:spcPts val="300"/>
              </a:spcBef>
              <a:buClr>
                <a:schemeClr val="dk1"/>
              </a:buClr>
              <a:buFont typeface="Arial"/>
              <a:buNone/>
              <a:defRPr sz="1400" b="1"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4"/>
          </p:nvPr>
        </p:nvSpPr>
        <p:spPr>
          <a:xfrm>
            <a:off x="4645027" y="1489625"/>
            <a:ext cx="4041900" cy="2963400"/>
          </a:xfrm>
          <a:prstGeom prst="rect">
            <a:avLst/>
          </a:prstGeom>
          <a:noFill/>
          <a:ln>
            <a:noFill/>
          </a:ln>
        </p:spPr>
        <p:txBody>
          <a:bodyPr lIns="34300" tIns="34300" rIns="34300" bIns="34300" anchor="t" anchorCtr="0"/>
          <a:lstStyle>
            <a:lvl1pPr marL="0" marR="0" lvl="0" indent="0" algn="l" rtl="0">
              <a:spcBef>
                <a:spcPts val="0"/>
              </a:spcBef>
              <a:buClr>
                <a:srgbClr val="FFFFFF"/>
              </a:buClr>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6pPr>
            <a:lvl7pPr marL="2654300" marR="0" lvl="6"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7pPr>
            <a:lvl8pPr marL="3060700" marR="0" lvl="7"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8pPr>
            <a:lvl9pPr marL="3467100" marR="0" lvl="8" indent="-114300" algn="l" rtl="0">
              <a:spcBef>
                <a:spcPts val="3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title"/>
          </p:nvPr>
        </p:nvSpPr>
        <p:spPr>
          <a:xfrm>
            <a:off x="475342" y="42056"/>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cxnSp>
        <p:nvCxnSpPr>
          <p:cNvPr id="38" name="Shape 38"/>
          <p:cNvCxnSpPr/>
          <p:nvPr/>
        </p:nvCxnSpPr>
        <p:spPr>
          <a:xfrm>
            <a:off x="707574" y="725990"/>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150908"/>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Font typeface="Georgia"/>
              <a:buNone/>
              <a:defRPr sz="33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cxnSp>
        <p:nvCxnSpPr>
          <p:cNvPr id="41" name="Shape 41"/>
          <p:cNvCxnSpPr/>
          <p:nvPr/>
        </p:nvCxnSpPr>
        <p:spPr>
          <a:xfrm>
            <a:off x="734786" y="808433"/>
            <a:ext cx="7692600" cy="1200"/>
          </a:xfrm>
          <a:prstGeom prst="straightConnector1">
            <a:avLst/>
          </a:prstGeom>
          <a:noFill/>
          <a:ln w="12700" cap="flat" cmpd="sng">
            <a:solidFill>
              <a:schemeClr val="lt1">
                <a:alpha val="87843"/>
              </a:schemeClr>
            </a:solidFill>
            <a:prstDash val="solid"/>
            <a:round/>
            <a:headEnd type="none" w="med" len="med"/>
            <a:tailEnd type="none" w="med" len="med"/>
          </a:ln>
          <a:effectLst>
            <a:outerShdw blurRad="39999" dist="20000" dir="5400000" sx="46000" sy="46000" rotWithShape="0">
              <a:srgbClr val="000000">
                <a:alpha val="75686"/>
              </a:srgbClr>
            </a:outerShdw>
          </a:effectLst>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1792289" y="3040571"/>
            <a:ext cx="5486400" cy="497999"/>
          </a:xfrm>
          <a:prstGeom prst="rect">
            <a:avLst/>
          </a:prstGeom>
          <a:noFill/>
          <a:ln>
            <a:noFill/>
          </a:ln>
        </p:spPr>
        <p:txBody>
          <a:bodyPr lIns="34300" tIns="34300" rIns="34300" bIns="34300" anchor="b" anchorCtr="0"/>
          <a:lstStyle>
            <a:lvl1pPr marL="0" marR="0" lvl="0" indent="0" algn="l" rtl="0">
              <a:spcBef>
                <a:spcPts val="0"/>
              </a:spcBef>
              <a:buClr>
                <a:srgbClr val="FFFFFF"/>
              </a:buClr>
              <a:buFont typeface="Georgia"/>
              <a:buNone/>
              <a:defRPr sz="2700" b="0" i="0" u="none" strike="noStrike" cap="none">
                <a:solidFill>
                  <a:srgbClr val="FFFFFF"/>
                </a:solidFill>
                <a:latin typeface="Georgia"/>
                <a:ea typeface="Georgia"/>
                <a:cs typeface="Georgia"/>
                <a:sym typeface="Georgia"/>
              </a:defRPr>
            </a:lvl1pPr>
            <a:lvl2pPr lvl="1" indent="0">
              <a:spcBef>
                <a:spcPts val="0"/>
              </a:spcBef>
              <a:buNone/>
              <a:defRPr sz="700"/>
            </a:lvl2pPr>
            <a:lvl3pPr lvl="2" indent="0">
              <a:spcBef>
                <a:spcPts val="0"/>
              </a:spcBef>
              <a:buNone/>
              <a:defRPr sz="700"/>
            </a:lvl3pPr>
            <a:lvl4pPr lvl="3" indent="0">
              <a:spcBef>
                <a:spcPts val="0"/>
              </a:spcBef>
              <a:buNone/>
              <a:defRPr sz="700"/>
            </a:lvl4pPr>
            <a:lvl5pPr lvl="4" indent="0">
              <a:spcBef>
                <a:spcPts val="0"/>
              </a:spcBef>
              <a:buNone/>
              <a:defRPr sz="700"/>
            </a:lvl5pPr>
            <a:lvl6pPr lvl="5" indent="0">
              <a:spcBef>
                <a:spcPts val="0"/>
              </a:spcBef>
              <a:buNone/>
              <a:defRPr sz="700"/>
            </a:lvl6pPr>
            <a:lvl7pPr lvl="6" indent="0">
              <a:spcBef>
                <a:spcPts val="0"/>
              </a:spcBef>
              <a:buNone/>
              <a:defRPr sz="700"/>
            </a:lvl7pPr>
            <a:lvl8pPr lvl="7" indent="0">
              <a:spcBef>
                <a:spcPts val="0"/>
              </a:spcBef>
              <a:buNone/>
              <a:defRPr sz="700"/>
            </a:lvl8pPr>
            <a:lvl9pPr lvl="8" indent="0">
              <a:spcBef>
                <a:spcPts val="0"/>
              </a:spcBef>
              <a:buNone/>
              <a:defRPr sz="700"/>
            </a:lvl9pPr>
          </a:lstStyle>
          <a:p>
            <a:endParaRPr/>
          </a:p>
        </p:txBody>
      </p:sp>
      <p:sp>
        <p:nvSpPr>
          <p:cNvPr id="44" name="Shape 44"/>
          <p:cNvSpPr>
            <a:spLocks noGrp="1"/>
          </p:cNvSpPr>
          <p:nvPr>
            <p:ph type="pic" idx="2"/>
          </p:nvPr>
        </p:nvSpPr>
        <p:spPr>
          <a:xfrm>
            <a:off x="1792289" y="221467"/>
            <a:ext cx="5486400" cy="2745000"/>
          </a:xfrm>
          <a:prstGeom prst="rect">
            <a:avLst/>
          </a:prstGeom>
          <a:noFill/>
          <a:ln>
            <a:noFill/>
          </a:ln>
        </p:spPr>
        <p:txBody>
          <a:bodyPr lIns="34300" tIns="34300" rIns="34300" bIns="34300" anchor="t" anchorCtr="0"/>
          <a:lstStyle>
            <a:lvl1pPr marL="0" marR="0" lvl="0" indent="0" algn="l" rtl="0">
              <a:spcBef>
                <a:spcPts val="600"/>
              </a:spcBef>
              <a:buClr>
                <a:srgbClr val="FFFFFF"/>
              </a:buClr>
              <a:buSzPct val="25000"/>
              <a:buFont typeface="Verdana"/>
              <a:buNone/>
              <a:defRPr sz="2900" b="0" i="0" u="none" strike="noStrike" cap="none">
                <a:solidFill>
                  <a:srgbClr val="FFFFFF"/>
                </a:solidFill>
                <a:latin typeface="Verdana"/>
                <a:ea typeface="Verdana"/>
                <a:cs typeface="Verdana"/>
                <a:sym typeface="Verdana"/>
              </a:defRPr>
            </a:lvl1pPr>
            <a:lvl2pPr marL="406400" marR="0" lvl="1" indent="0" algn="l" rtl="0">
              <a:spcBef>
                <a:spcPts val="500"/>
              </a:spcBef>
              <a:buClr>
                <a:srgbClr val="FFFFFF"/>
              </a:buClr>
              <a:buSzPct val="25000"/>
              <a:buFont typeface="Arial"/>
              <a:buNone/>
              <a:defRPr sz="2500" b="0" i="0" u="none" strike="noStrike" cap="none">
                <a:solidFill>
                  <a:srgbClr val="FFFFFF"/>
                </a:solidFill>
                <a:latin typeface="Verdana"/>
                <a:ea typeface="Verdana"/>
                <a:cs typeface="Verdana"/>
                <a:sym typeface="Verdana"/>
              </a:defRPr>
            </a:lvl2pPr>
            <a:lvl3pPr marL="812800" marR="0" lvl="2" indent="0" algn="l" rtl="0">
              <a:spcBef>
                <a:spcPts val="400"/>
              </a:spcBef>
              <a:buClr>
                <a:srgbClr val="FFFFFF"/>
              </a:buClr>
              <a:buSzPct val="25000"/>
              <a:buFont typeface="Arial"/>
              <a:buNone/>
              <a:defRPr sz="2100" b="0" i="0" u="none" strike="noStrike" cap="none">
                <a:solidFill>
                  <a:srgbClr val="FFFFFF"/>
                </a:solidFill>
                <a:latin typeface="Verdana"/>
                <a:ea typeface="Verdana"/>
                <a:cs typeface="Verdana"/>
                <a:sym typeface="Verdana"/>
              </a:defRPr>
            </a:lvl3pPr>
            <a:lvl4pPr marL="1219200" marR="0" lvl="3" indent="0" algn="l" rtl="0">
              <a:spcBef>
                <a:spcPts val="400"/>
              </a:spcBef>
              <a:buClr>
                <a:srgbClr val="FFFFFF"/>
              </a:buClr>
              <a:buSzPct val="27777"/>
              <a:buFont typeface="Arial"/>
              <a:buNone/>
              <a:defRPr sz="1800" b="0" i="0" u="none" strike="noStrike" cap="none">
                <a:solidFill>
                  <a:srgbClr val="FFFFFF"/>
                </a:solidFill>
                <a:latin typeface="Verdana"/>
                <a:ea typeface="Verdana"/>
                <a:cs typeface="Verdana"/>
                <a:sym typeface="Verdana"/>
              </a:defRPr>
            </a:lvl4pPr>
            <a:lvl5pPr marL="1625600" marR="0" lvl="4" indent="0" algn="l" rtl="0">
              <a:spcBef>
                <a:spcPts val="400"/>
              </a:spcBef>
              <a:buClr>
                <a:srgbClr val="FFFFFF"/>
              </a:buClr>
              <a:buSzPct val="27777"/>
              <a:buFont typeface="Arial"/>
              <a:buNone/>
              <a:defRPr sz="1800" b="0" i="0" u="none" strike="noStrike" cap="none">
                <a:solidFill>
                  <a:srgbClr val="FFFFFF"/>
                </a:solidFill>
                <a:latin typeface="Verdana"/>
                <a:ea typeface="Verdana"/>
                <a:cs typeface="Verdana"/>
                <a:sym typeface="Verdana"/>
              </a:defRPr>
            </a:lvl5pPr>
            <a:lvl6pPr marL="2044700" marR="0" lvl="5" indent="0" algn="l" rtl="0">
              <a:spcBef>
                <a:spcPts val="400"/>
              </a:spcBef>
              <a:buClr>
                <a:schemeClr val="dk1"/>
              </a:buClr>
              <a:buSzPct val="27777"/>
              <a:buFont typeface="Arial"/>
              <a:buNone/>
              <a:defRPr sz="1800" b="0" i="0" u="none" strike="noStrike" cap="none">
                <a:solidFill>
                  <a:schemeClr val="dk1"/>
                </a:solidFill>
                <a:latin typeface="Calibri"/>
                <a:ea typeface="Calibri"/>
                <a:cs typeface="Calibri"/>
                <a:sym typeface="Calibri"/>
              </a:defRPr>
            </a:lvl6pPr>
            <a:lvl7pPr marL="2451100" marR="0" lvl="6" indent="-12700" algn="l" rtl="0">
              <a:spcBef>
                <a:spcPts val="400"/>
              </a:spcBef>
              <a:buClr>
                <a:schemeClr val="dk1"/>
              </a:buClr>
              <a:buSzPct val="27777"/>
              <a:buFont typeface="Arial"/>
              <a:buNone/>
              <a:defRPr sz="1800" b="0" i="0" u="none" strike="noStrike" cap="none">
                <a:solidFill>
                  <a:schemeClr val="dk1"/>
                </a:solidFill>
                <a:latin typeface="Calibri"/>
                <a:ea typeface="Calibri"/>
                <a:cs typeface="Calibri"/>
                <a:sym typeface="Calibri"/>
              </a:defRPr>
            </a:lvl7pPr>
            <a:lvl8pPr marL="2857500" marR="0" lvl="7" indent="0" algn="l" rtl="0">
              <a:spcBef>
                <a:spcPts val="400"/>
              </a:spcBef>
              <a:buClr>
                <a:schemeClr val="dk1"/>
              </a:buClr>
              <a:buSzPct val="27777"/>
              <a:buFont typeface="Arial"/>
              <a:buNone/>
              <a:defRPr sz="1800" b="0" i="0" u="none" strike="noStrike" cap="none">
                <a:solidFill>
                  <a:schemeClr val="dk1"/>
                </a:solidFill>
                <a:latin typeface="Calibri"/>
                <a:ea typeface="Calibri"/>
                <a:cs typeface="Calibri"/>
                <a:sym typeface="Calibri"/>
              </a:defRPr>
            </a:lvl8pPr>
            <a:lvl9pPr marL="3263900" marR="0" lvl="8" indent="0" algn="l" rtl="0">
              <a:spcBef>
                <a:spcPts val="400"/>
              </a:spcBef>
              <a:buClr>
                <a:schemeClr val="dk1"/>
              </a:buClr>
              <a:buSzPct val="27777"/>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1"/>
          </p:nvPr>
        </p:nvSpPr>
        <p:spPr>
          <a:xfrm>
            <a:off x="1792289" y="3538451"/>
            <a:ext cx="5486400" cy="603600"/>
          </a:xfrm>
          <a:prstGeom prst="rect">
            <a:avLst/>
          </a:prstGeom>
          <a:noFill/>
          <a:ln>
            <a:noFill/>
          </a:ln>
        </p:spPr>
        <p:txBody>
          <a:bodyPr lIns="34300" tIns="34300" rIns="34300" bIns="34300" anchor="t" anchorCtr="0"/>
          <a:lstStyle>
            <a:lvl1pPr marL="0" marR="0" lvl="0" indent="0" algn="l" rtl="0">
              <a:spcBef>
                <a:spcPts val="400"/>
              </a:spcBef>
              <a:buClr>
                <a:srgbClr val="FFFFFF"/>
              </a:buClr>
              <a:buFont typeface="Verdana"/>
              <a:buNone/>
              <a:defRPr sz="1800" b="0" i="0" u="none" strike="noStrike" cap="none">
                <a:solidFill>
                  <a:srgbClr val="FFFFFF"/>
                </a:solidFill>
                <a:latin typeface="Verdana"/>
                <a:ea typeface="Verdana"/>
                <a:cs typeface="Verdana"/>
                <a:sym typeface="Verdana"/>
              </a:defRPr>
            </a:lvl1pPr>
            <a:lvl2pPr marL="406400" marR="0" lvl="1" indent="0" algn="l" rtl="0">
              <a:spcBef>
                <a:spcPts val="200"/>
              </a:spcBef>
              <a:buClr>
                <a:srgbClr val="FFFFFF"/>
              </a:buClr>
              <a:buFont typeface="Arial"/>
              <a:buNone/>
              <a:defRPr sz="1100" b="0" i="0" u="none" strike="noStrike" cap="none">
                <a:solidFill>
                  <a:srgbClr val="FFFFFF"/>
                </a:solidFill>
                <a:latin typeface="Verdana"/>
                <a:ea typeface="Verdana"/>
                <a:cs typeface="Verdana"/>
                <a:sym typeface="Verdana"/>
              </a:defRPr>
            </a:lvl2pPr>
            <a:lvl3pPr marL="812800" marR="0" lvl="2" indent="0" algn="l" rtl="0">
              <a:spcBef>
                <a:spcPts val="200"/>
              </a:spcBef>
              <a:buClr>
                <a:srgbClr val="FFFFFF"/>
              </a:buClr>
              <a:buFont typeface="Arial"/>
              <a:buNone/>
              <a:defRPr sz="900" b="0" i="0" u="none" strike="noStrike" cap="none">
                <a:solidFill>
                  <a:srgbClr val="FFFFFF"/>
                </a:solidFill>
                <a:latin typeface="Verdana"/>
                <a:ea typeface="Verdana"/>
                <a:cs typeface="Verdana"/>
                <a:sym typeface="Verdana"/>
              </a:defRPr>
            </a:lvl3pPr>
            <a:lvl4pPr marL="1219200" marR="0" lvl="3" indent="0" algn="l" rtl="0">
              <a:spcBef>
                <a:spcPts val="200"/>
              </a:spcBef>
              <a:buClr>
                <a:srgbClr val="FFFFFF"/>
              </a:buClr>
              <a:buFont typeface="Arial"/>
              <a:buNone/>
              <a:defRPr sz="800" b="0" i="0" u="none" strike="noStrike" cap="none">
                <a:solidFill>
                  <a:srgbClr val="FFFFFF"/>
                </a:solidFill>
                <a:latin typeface="Verdana"/>
                <a:ea typeface="Verdana"/>
                <a:cs typeface="Verdana"/>
                <a:sym typeface="Verdana"/>
              </a:defRPr>
            </a:lvl4pPr>
            <a:lvl5pPr marL="1625600" marR="0" lvl="4" indent="0" algn="l" rtl="0">
              <a:spcBef>
                <a:spcPts val="200"/>
              </a:spcBef>
              <a:buClr>
                <a:srgbClr val="FFFFFF"/>
              </a:buClr>
              <a:buFont typeface="Arial"/>
              <a:buNone/>
              <a:defRPr sz="800" b="0" i="0" u="none" strike="noStrike" cap="none">
                <a:solidFill>
                  <a:srgbClr val="FFFFFF"/>
                </a:solidFill>
                <a:latin typeface="Verdana"/>
                <a:ea typeface="Verdana"/>
                <a:cs typeface="Verdana"/>
                <a:sym typeface="Verdana"/>
              </a:defRPr>
            </a:lvl5pPr>
            <a:lvl6pPr marL="2044700" marR="0" lvl="5"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6pPr>
            <a:lvl7pPr marL="2451100" marR="0" lvl="6" indent="-1270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7pPr>
            <a:lvl8pPr marL="2857500" marR="0" lvl="7"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8pPr>
            <a:lvl9pPr marL="3263900" marR="0" lvl="8" indent="0" algn="l" rtl="0">
              <a:spcBef>
                <a:spcPts val="200"/>
              </a:spcBef>
              <a:buClr>
                <a:schemeClr val="dk1"/>
              </a:buClr>
              <a:buFont typeface="Arial"/>
              <a:buNone/>
              <a:defRPr sz="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336613"/>
            <a:ext cx="8229600" cy="596100"/>
          </a:xfrm>
          <a:prstGeom prst="rect">
            <a:avLst/>
          </a:prstGeom>
          <a:noFill/>
          <a:ln>
            <a:noFill/>
          </a:ln>
        </p:spPr>
        <p:txBody>
          <a:bodyPr lIns="34300" tIns="34300" rIns="34300" bIns="34300" anchor="ctr" anchorCtr="0"/>
          <a:lstStyle>
            <a:lvl1pPr marL="0" marR="0" lvl="0" indent="0" algn="ctr" rtl="0">
              <a:spcBef>
                <a:spcPts val="0"/>
              </a:spcBef>
              <a:buClr>
                <a:srgbClr val="FFFFFF"/>
              </a:buClr>
              <a:buSzPct val="25000"/>
              <a:buFont typeface="Georgia"/>
              <a:buNone/>
              <a:defRPr sz="3300" b="0" i="0" u="none" strike="noStrike" cap="none">
                <a:solidFill>
                  <a:srgbClr val="FFFFFF"/>
                </a:solidFill>
                <a:latin typeface="Georgia"/>
                <a:ea typeface="Georgia"/>
                <a:cs typeface="Georgia"/>
                <a:sym typeface="Georgia"/>
              </a:defRPr>
            </a:lvl1pPr>
            <a:lvl2pPr lvl="1" indent="0">
              <a:spcBef>
                <a:spcPts val="0"/>
              </a:spcBef>
              <a:buSzPct val="71428"/>
              <a:buNone/>
              <a:defRPr sz="700"/>
            </a:lvl2pPr>
            <a:lvl3pPr lvl="2" indent="0">
              <a:spcBef>
                <a:spcPts val="0"/>
              </a:spcBef>
              <a:buSzPct val="71428"/>
              <a:buNone/>
              <a:defRPr sz="700"/>
            </a:lvl3pPr>
            <a:lvl4pPr lvl="3" indent="0">
              <a:spcBef>
                <a:spcPts val="0"/>
              </a:spcBef>
              <a:buSzPct val="71428"/>
              <a:buNone/>
              <a:defRPr sz="700"/>
            </a:lvl4pPr>
            <a:lvl5pPr lvl="4" indent="0">
              <a:spcBef>
                <a:spcPts val="0"/>
              </a:spcBef>
              <a:buSzPct val="71428"/>
              <a:buNone/>
              <a:defRPr sz="700"/>
            </a:lvl5pPr>
            <a:lvl6pPr lvl="5" indent="0">
              <a:spcBef>
                <a:spcPts val="0"/>
              </a:spcBef>
              <a:buSzPct val="71428"/>
              <a:buNone/>
              <a:defRPr sz="700"/>
            </a:lvl6pPr>
            <a:lvl7pPr lvl="6" indent="0">
              <a:spcBef>
                <a:spcPts val="0"/>
              </a:spcBef>
              <a:buSzPct val="71428"/>
              <a:buNone/>
              <a:defRPr sz="700"/>
            </a:lvl7pPr>
            <a:lvl8pPr lvl="7" indent="0">
              <a:spcBef>
                <a:spcPts val="0"/>
              </a:spcBef>
              <a:buSzPct val="71428"/>
              <a:buNone/>
              <a:defRPr sz="700"/>
            </a:lvl8pPr>
            <a:lvl9pPr lvl="8" indent="0">
              <a:spcBef>
                <a:spcPts val="0"/>
              </a:spcBef>
              <a:buSzPct val="71428"/>
              <a:buNone/>
              <a:defRPr sz="700"/>
            </a:lvl9pPr>
          </a:lstStyle>
          <a:p>
            <a:endParaRPr/>
          </a:p>
        </p:txBody>
      </p:sp>
      <p:sp>
        <p:nvSpPr>
          <p:cNvPr id="7" name="Shape 7"/>
          <p:cNvSpPr txBox="1">
            <a:spLocks noGrp="1"/>
          </p:cNvSpPr>
          <p:nvPr>
            <p:ph type="body" idx="1"/>
          </p:nvPr>
        </p:nvSpPr>
        <p:spPr>
          <a:xfrm>
            <a:off x="680359" y="1200151"/>
            <a:ext cx="7756200" cy="3394500"/>
          </a:xfrm>
          <a:prstGeom prst="rect">
            <a:avLst/>
          </a:prstGeom>
          <a:noFill/>
          <a:ln>
            <a:noFill/>
          </a:ln>
        </p:spPr>
        <p:txBody>
          <a:bodyPr lIns="34300" tIns="34300" rIns="34300" bIns="34300" anchor="t" anchorCtr="0"/>
          <a:lstStyle>
            <a:lvl1pPr marL="304800" marR="0" lvl="0" indent="-304800" algn="l" rtl="0">
              <a:spcBef>
                <a:spcPts val="400"/>
              </a:spcBef>
              <a:buClr>
                <a:srgbClr val="FFFFFF"/>
              </a:buClr>
              <a:buSzPct val="25000"/>
              <a:buFont typeface="Verdana"/>
              <a:buNone/>
              <a:defRPr sz="2100" b="0" i="0" u="none" strike="noStrike" cap="none">
                <a:solidFill>
                  <a:srgbClr val="FFFFFF"/>
                </a:solidFill>
                <a:latin typeface="Verdana"/>
                <a:ea typeface="Verdana"/>
                <a:cs typeface="Verdana"/>
                <a:sym typeface="Verdana"/>
              </a:defRPr>
            </a:lvl1pPr>
            <a:lvl2pPr marL="660400" marR="0" lvl="1" indent="-1397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2pPr>
            <a:lvl3pPr marL="1016000" marR="0" lvl="2" indent="-635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3pPr>
            <a:lvl4pPr marL="1422400" marR="0" lvl="3" indent="-88900" algn="l" rtl="0">
              <a:spcBef>
                <a:spcPts val="400"/>
              </a:spcBef>
              <a:buClr>
                <a:srgbClr val="FFFFFF"/>
              </a:buClr>
              <a:buSzPct val="100000"/>
              <a:buFont typeface="Arial"/>
              <a:buChar char="–"/>
              <a:defRPr sz="1800" b="0" i="0" u="none" strike="noStrike" cap="none">
                <a:solidFill>
                  <a:srgbClr val="FFFFFF"/>
                </a:solidFill>
                <a:latin typeface="Verdana"/>
                <a:ea typeface="Verdana"/>
                <a:cs typeface="Verdana"/>
                <a:sym typeface="Verdana"/>
              </a:defRPr>
            </a:lvl4pPr>
            <a:lvl5pPr marL="1841500" marR="0" lvl="4" indent="-76200" algn="l" rtl="0">
              <a:spcBef>
                <a:spcPts val="400"/>
              </a:spcBef>
              <a:buClr>
                <a:srgbClr val="FFFFFF"/>
              </a:buClr>
              <a:buSzPct val="100000"/>
              <a:buFont typeface="Arial"/>
              <a:buChar char="»"/>
              <a:defRPr sz="2100" b="0" i="0" u="none" strike="noStrike" cap="none">
                <a:solidFill>
                  <a:srgbClr val="FFFFFF"/>
                </a:solidFill>
                <a:latin typeface="Verdana"/>
                <a:ea typeface="Verdana"/>
                <a:cs typeface="Verdana"/>
                <a:sym typeface="Verdana"/>
              </a:defRPr>
            </a:lvl5pPr>
            <a:lvl6pPr marL="2247900" marR="0" lvl="5"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654300" marR="0" lvl="6"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060700" marR="0" lvl="7" indent="-1016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467100" marR="0" lvl="8" indent="-88900" algn="l" rtl="0">
              <a:spcBef>
                <a:spcPts val="4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3" Type="http://schemas.openxmlformats.org/officeDocument/2006/relationships/hyperlink" Target="http://www.aarpinternational.org/File%20Library/" TargetMode="External"/><Relationship Id="rId2" Type="http://schemas.openxmlformats.org/officeDocument/2006/relationships/notesSlide" Target="../notesSlides/notesSlide34.xml"/><Relationship Id="rId1" Type="http://schemas.openxmlformats.org/officeDocument/2006/relationships/slideLayout" Target="../slideLayouts/slideLayout13.xml"/><Relationship Id="rId5" Type="http://schemas.openxmlformats.org/officeDocument/2006/relationships/hyperlink" Target="http://www.who.int/ageing/age-friendly-world/en/" TargetMode="External"/><Relationship Id="rId4" Type="http://schemas.openxmlformats.org/officeDocument/2006/relationships/hyperlink" Target="http://www.who.int/"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tompkinscountyny.gov/files/cofa/" TargetMode="External"/><Relationship Id="rId2" Type="http://schemas.openxmlformats.org/officeDocument/2006/relationships/notesSlide" Target="../notesSlides/notesSlide35.xml"/><Relationship Id="rId1" Type="http://schemas.openxmlformats.org/officeDocument/2006/relationships/slideLayout" Target="../slideLayouts/slideLayout13.xml"/><Relationship Id="rId4" Type="http://schemas.openxmlformats.org/officeDocument/2006/relationships/hyperlink" Target="https://www.shutterstock.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seniorcare.com/"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 Id="rId5" Type="http://schemas.openxmlformats.org/officeDocument/2006/relationships/hyperlink" Target="http://www.who.int/ageing/publications/" TargetMode="External"/><Relationship Id="rId4" Type="http://schemas.openxmlformats.org/officeDocument/2006/relationships/hyperlink" Target="http://www.seniorcare.com/featured/aging-americ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p:nvPr/>
        </p:nvSpPr>
        <p:spPr>
          <a:xfrm>
            <a:off x="1276212" y="-99542"/>
            <a:ext cx="6874500" cy="1624800"/>
          </a:xfrm>
          <a:prstGeom prst="rect">
            <a:avLst/>
          </a:prstGeom>
          <a:noFill/>
          <a:ln>
            <a:noFill/>
          </a:ln>
        </p:spPr>
        <p:txBody>
          <a:bodyPr lIns="91425" tIns="91425" rIns="91425" bIns="91425" anchor="t" anchorCtr="0">
            <a:noAutofit/>
          </a:bodyPr>
          <a:lstStyle/>
          <a:p>
            <a:pPr lvl="0">
              <a:spcBef>
                <a:spcPts val="0"/>
              </a:spcBef>
              <a:buNone/>
            </a:pPr>
            <a:endParaRPr sz="3000" dirty="0">
              <a:solidFill>
                <a:srgbClr val="FFFFFF"/>
              </a:solidFill>
              <a:latin typeface="Georgia"/>
              <a:ea typeface="Open Sans"/>
              <a:cs typeface="Georgia"/>
              <a:sym typeface="Open Sans"/>
            </a:endParaRPr>
          </a:p>
          <a:p>
            <a:pPr lvl="0">
              <a:spcBef>
                <a:spcPts val="0"/>
              </a:spcBef>
              <a:buNone/>
            </a:pPr>
            <a:r>
              <a:rPr lang="en" sz="3000" dirty="0">
                <a:solidFill>
                  <a:srgbClr val="FFFFFF"/>
                </a:solidFill>
                <a:latin typeface="Georgia"/>
                <a:ea typeface="Open Sans"/>
                <a:cs typeface="Georgia"/>
                <a:sym typeface="Open Sans"/>
              </a:rPr>
              <a:t>What does accessibility mean to you? </a:t>
            </a:r>
          </a:p>
        </p:txBody>
      </p:sp>
      <p:pic>
        <p:nvPicPr>
          <p:cNvPr id="66" name="Shape 66"/>
          <p:cNvPicPr preferRelativeResize="0"/>
          <p:nvPr/>
        </p:nvPicPr>
        <p:blipFill>
          <a:blip r:embed="rId3">
            <a:alphaModFix/>
          </a:blip>
          <a:stretch>
            <a:fillRect/>
          </a:stretch>
        </p:blipFill>
        <p:spPr>
          <a:xfrm>
            <a:off x="522325" y="1285350"/>
            <a:ext cx="2017050" cy="2017050"/>
          </a:xfrm>
          <a:prstGeom prst="rect">
            <a:avLst/>
          </a:prstGeom>
          <a:noFill/>
          <a:ln>
            <a:noFill/>
          </a:ln>
        </p:spPr>
      </p:pic>
      <p:pic>
        <p:nvPicPr>
          <p:cNvPr id="67" name="Shape 67"/>
          <p:cNvPicPr preferRelativeResize="0"/>
          <p:nvPr/>
        </p:nvPicPr>
        <p:blipFill>
          <a:blip r:embed="rId4">
            <a:alphaModFix/>
          </a:blip>
          <a:stretch>
            <a:fillRect/>
          </a:stretch>
        </p:blipFill>
        <p:spPr>
          <a:xfrm>
            <a:off x="2657249" y="1285348"/>
            <a:ext cx="3823699" cy="2017050"/>
          </a:xfrm>
          <a:prstGeom prst="rect">
            <a:avLst/>
          </a:prstGeom>
          <a:noFill/>
          <a:ln>
            <a:noFill/>
          </a:ln>
        </p:spPr>
      </p:pic>
      <p:sp>
        <p:nvSpPr>
          <p:cNvPr id="68" name="Shape 68"/>
          <p:cNvSpPr txBox="1"/>
          <p:nvPr/>
        </p:nvSpPr>
        <p:spPr>
          <a:xfrm>
            <a:off x="6896000" y="3775700"/>
            <a:ext cx="1638600" cy="498600"/>
          </a:xfrm>
          <a:prstGeom prst="rect">
            <a:avLst/>
          </a:prstGeom>
          <a:noFill/>
          <a:ln>
            <a:noFill/>
          </a:ln>
        </p:spPr>
        <p:txBody>
          <a:bodyPr lIns="91425" tIns="91425" rIns="91425" bIns="91425" anchor="t" anchorCtr="0">
            <a:noAutofit/>
          </a:bodyPr>
          <a:lstStyle/>
          <a:p>
            <a:pPr lvl="0">
              <a:spcBef>
                <a:spcPts val="0"/>
              </a:spcBef>
              <a:buNone/>
            </a:pPr>
            <a:endParaRPr sz="1200">
              <a:latin typeface="Open Sans"/>
              <a:ea typeface="Open Sans"/>
              <a:cs typeface="Open Sans"/>
              <a:sym typeface="Open Sans"/>
            </a:endParaRPr>
          </a:p>
        </p:txBody>
      </p:sp>
      <p:sp>
        <p:nvSpPr>
          <p:cNvPr id="69" name="Shape 69"/>
          <p:cNvSpPr txBox="1"/>
          <p:nvPr/>
        </p:nvSpPr>
        <p:spPr>
          <a:xfrm>
            <a:off x="3501600" y="3669150"/>
            <a:ext cx="5183700" cy="365400"/>
          </a:xfrm>
          <a:prstGeom prst="rect">
            <a:avLst/>
          </a:prstGeom>
          <a:noFill/>
          <a:ln>
            <a:noFill/>
          </a:ln>
        </p:spPr>
        <p:txBody>
          <a:bodyPr lIns="91425" tIns="91425" rIns="91425" bIns="91425" anchor="t" anchorCtr="0">
            <a:noAutofit/>
          </a:bodyPr>
          <a:lstStyle/>
          <a:p>
            <a:pPr lvl="0" indent="457200" algn="r" rtl="0">
              <a:lnSpc>
                <a:spcPct val="115000"/>
              </a:lnSpc>
              <a:spcBef>
                <a:spcPts val="0"/>
              </a:spcBef>
              <a:buNone/>
            </a:pPr>
            <a:r>
              <a:rPr lang="en" sz="1200">
                <a:solidFill>
                  <a:srgbClr val="FFFFFF"/>
                </a:solidFill>
                <a:latin typeface="Open Sans"/>
                <a:ea typeface="Open Sans"/>
                <a:cs typeface="Open Sans"/>
                <a:sym typeface="Open Sans"/>
              </a:rPr>
              <a:t>(Spinlife, n.d.; RAMPS, n.d.; The Accessible Icon Project, n.d)</a:t>
            </a:r>
          </a:p>
        </p:txBody>
      </p:sp>
      <p:pic>
        <p:nvPicPr>
          <p:cNvPr id="70" name="Shape 70" descr="Screen Shot 2017-03-01 at 3.50.51 PM.png"/>
          <p:cNvPicPr preferRelativeResize="0"/>
          <p:nvPr/>
        </p:nvPicPr>
        <p:blipFill>
          <a:blip r:embed="rId5">
            <a:alphaModFix/>
          </a:blip>
          <a:stretch>
            <a:fillRect/>
          </a:stretch>
        </p:blipFill>
        <p:spPr>
          <a:xfrm>
            <a:off x="6598825" y="1285350"/>
            <a:ext cx="1992966" cy="20170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1000"/>
                                        <p:tgtEl>
                                          <p:spTgt spid="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fade">
                                      <p:cBhvr>
                                        <p:cTn id="12" dur="10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1000"/>
                                        <p:tgtEl>
                                          <p:spTgt spid="70"/>
                                        </p:tgtEl>
                                      </p:cBhvr>
                                    </p:animEffect>
                                  </p:childTnLst>
                                </p:cTn>
                              </p:par>
                              <p:par>
                                <p:cTn id="18" presetID="10" presetClass="entr" presetSubtype="0" fill="hold" nodeType="withEffect">
                                  <p:stCondLst>
                                    <p:cond delay="0"/>
                                  </p:stCondLst>
                                  <p:childTnLst>
                                    <p:set>
                                      <p:cBhvr>
                                        <p:cTn id="19" dur="1" fill="hold">
                                          <p:stCondLst>
                                            <p:cond delay="0"/>
                                          </p:stCondLst>
                                        </p:cTn>
                                        <p:tgtEl>
                                          <p:spTgt spid="69"/>
                                        </p:tgtEl>
                                        <p:attrNameLst>
                                          <p:attrName>style.visibility</p:attrName>
                                        </p:attrNameLst>
                                      </p:cBhvr>
                                      <p:to>
                                        <p:strVal val="visible"/>
                                      </p:to>
                                    </p:set>
                                    <p:animEffect transition="in" filter="fade">
                                      <p:cBhvr>
                                        <p:cTn id="20"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275692"/>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Research Questions</a:t>
            </a:r>
          </a:p>
        </p:txBody>
      </p:sp>
      <p:sp>
        <p:nvSpPr>
          <p:cNvPr id="127" name="Shape 127"/>
          <p:cNvSpPr txBox="1">
            <a:spLocks noGrp="1"/>
          </p:cNvSpPr>
          <p:nvPr>
            <p:ph type="body" idx="1"/>
          </p:nvPr>
        </p:nvSpPr>
        <p:spPr>
          <a:xfrm>
            <a:off x="408025" y="1031523"/>
            <a:ext cx="8321100" cy="3416400"/>
          </a:xfrm>
          <a:prstGeom prst="rect">
            <a:avLst/>
          </a:prstGeom>
        </p:spPr>
        <p:txBody>
          <a:bodyPr lIns="34300" tIns="34300" rIns="34300" bIns="34300" anchor="t" anchorCtr="0">
            <a:noAutofit/>
          </a:bodyPr>
          <a:lstStyle/>
          <a:p>
            <a:pPr marL="457200" lvl="0" indent="-361950" rtl="0">
              <a:lnSpc>
                <a:spcPct val="115000"/>
              </a:lnSpc>
              <a:spcBef>
                <a:spcPts val="0"/>
              </a:spcBef>
              <a:buClr>
                <a:srgbClr val="FFFFFF"/>
              </a:buClr>
              <a:buSzPct val="100000"/>
              <a:buFont typeface="Open Sans"/>
              <a:buAutoNum type="arabicPeriod"/>
            </a:pPr>
            <a:r>
              <a:rPr lang="en" dirty="0">
                <a:solidFill>
                  <a:srgbClr val="FFFFFF"/>
                </a:solidFill>
                <a:ea typeface="Open Sans"/>
                <a:sym typeface="Open Sans"/>
              </a:rPr>
              <a:t>How do older adults perceive the accessibility of Ithaca businesses?</a:t>
            </a:r>
          </a:p>
          <a:p>
            <a:pPr marL="914400" lvl="1" indent="-349250" rtl="0">
              <a:lnSpc>
                <a:spcPct val="115000"/>
              </a:lnSpc>
              <a:spcBef>
                <a:spcPts val="0"/>
              </a:spcBef>
              <a:buClr>
                <a:srgbClr val="FFFFFF"/>
              </a:buClr>
              <a:buSzPct val="100000"/>
              <a:buFont typeface="Open Sans"/>
              <a:buAutoNum type="alphaLcPeriod"/>
            </a:pPr>
            <a:r>
              <a:rPr lang="en" sz="1900" dirty="0">
                <a:solidFill>
                  <a:srgbClr val="FFFFFF"/>
                </a:solidFill>
                <a:ea typeface="Open Sans"/>
                <a:sym typeface="Open Sans"/>
              </a:rPr>
              <a:t>Is there a difference in older adults’ perception of accessibility in small versus large businesses?</a:t>
            </a:r>
          </a:p>
          <a:p>
            <a:pPr marL="457200" lvl="0" indent="-361950" rtl="0">
              <a:lnSpc>
                <a:spcPct val="115000"/>
              </a:lnSpc>
              <a:spcBef>
                <a:spcPts val="0"/>
              </a:spcBef>
              <a:buClr>
                <a:srgbClr val="FFFFFF"/>
              </a:buClr>
              <a:buSzPct val="100000"/>
              <a:buFont typeface="Open Sans"/>
              <a:buAutoNum type="arabicPeriod"/>
            </a:pPr>
            <a:r>
              <a:rPr lang="en" dirty="0">
                <a:solidFill>
                  <a:srgbClr val="FFFFFF"/>
                </a:solidFill>
                <a:ea typeface="Open Sans"/>
                <a:sym typeface="Open Sans"/>
              </a:rPr>
              <a:t>What changes, if any, can older adults recommend to businesses in order to make them more accessible?</a:t>
            </a:r>
          </a:p>
          <a:p>
            <a:pPr marL="457200" lvl="0" indent="-361950" rtl="0">
              <a:lnSpc>
                <a:spcPct val="115000"/>
              </a:lnSpc>
              <a:spcBef>
                <a:spcPts val="0"/>
              </a:spcBef>
              <a:buClr>
                <a:srgbClr val="FFFFFF"/>
              </a:buClr>
              <a:buSzPct val="100000"/>
              <a:buFont typeface="Open Sans"/>
              <a:buAutoNum type="arabicPeriod"/>
            </a:pPr>
            <a:r>
              <a:rPr lang="en" dirty="0">
                <a:solidFill>
                  <a:srgbClr val="FFFFFF"/>
                </a:solidFill>
                <a:ea typeface="Open Sans"/>
                <a:sym typeface="Open Sans"/>
              </a:rPr>
              <a:t>What types of barriers (physical and social) do older adults identify in local businesses?</a:t>
            </a:r>
          </a:p>
          <a:p>
            <a:pPr lvl="0">
              <a:spcBef>
                <a:spcPts val="0"/>
              </a:spcBef>
              <a:buNone/>
            </a:pPr>
            <a:endParaRPr dirty="0">
              <a:ea typeface="Open Sans"/>
              <a:sym typeface="Open San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256388"/>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Method: Research Design</a:t>
            </a:r>
          </a:p>
        </p:txBody>
      </p:sp>
      <p:sp>
        <p:nvSpPr>
          <p:cNvPr id="133" name="Shape 133"/>
          <p:cNvSpPr txBox="1">
            <a:spLocks noGrp="1"/>
          </p:cNvSpPr>
          <p:nvPr>
            <p:ph type="body" idx="1"/>
          </p:nvPr>
        </p:nvSpPr>
        <p:spPr>
          <a:xfrm>
            <a:off x="432750" y="1077750"/>
            <a:ext cx="8172600" cy="3416400"/>
          </a:xfrm>
          <a:prstGeom prst="rect">
            <a:avLst/>
          </a:prstGeom>
        </p:spPr>
        <p:txBody>
          <a:bodyPr lIns="34300" tIns="34300" rIns="34300" bIns="34300" anchor="t" anchorCtr="0">
            <a:noAutofit/>
          </a:bodyPr>
          <a:lstStyle/>
          <a:p>
            <a:pPr marL="457200" lvl="0" indent="-361950" rtl="0">
              <a:spcBef>
                <a:spcPts val="0"/>
              </a:spcBef>
              <a:buClr>
                <a:schemeClr val="lt1"/>
              </a:buClr>
              <a:buSzPct val="100000"/>
              <a:buFont typeface="Open Sans"/>
              <a:buChar char="●"/>
            </a:pPr>
            <a:r>
              <a:rPr lang="en" dirty="0">
                <a:solidFill>
                  <a:schemeClr val="lt1"/>
                </a:solidFill>
                <a:ea typeface="Open Sans"/>
                <a:sym typeface="Open Sans"/>
              </a:rPr>
              <a:t>Study was approved by the Ithaca College Institutional Review </a:t>
            </a:r>
            <a:r>
              <a:rPr lang="en" dirty="0" smtClean="0">
                <a:solidFill>
                  <a:schemeClr val="lt1"/>
                </a:solidFill>
                <a:ea typeface="Open Sans"/>
                <a:sym typeface="Open Sans"/>
              </a:rPr>
              <a:t>Board</a:t>
            </a:r>
          </a:p>
          <a:p>
            <a:pPr marL="457200" lvl="0" indent="-361950" rtl="0">
              <a:spcBef>
                <a:spcPts val="0"/>
              </a:spcBef>
              <a:buClr>
                <a:schemeClr val="lt1"/>
              </a:buClr>
              <a:buSzPct val="100000"/>
              <a:buFont typeface="Open Sans"/>
              <a:buChar char="●"/>
            </a:pPr>
            <a:endParaRPr lang="en" dirty="0">
              <a:solidFill>
                <a:schemeClr val="lt1"/>
              </a:solidFill>
              <a:ea typeface="Open Sans"/>
              <a:sym typeface="Open Sans"/>
            </a:endParaRPr>
          </a:p>
          <a:p>
            <a:pPr marL="457200" lvl="0" indent="-361950" rtl="0">
              <a:spcBef>
                <a:spcPts val="0"/>
              </a:spcBef>
              <a:buClr>
                <a:schemeClr val="lt1"/>
              </a:buClr>
              <a:buSzPct val="100000"/>
              <a:buFont typeface="Open Sans"/>
              <a:buChar char="●"/>
            </a:pPr>
            <a:r>
              <a:rPr lang="en" dirty="0" smtClean="0">
                <a:solidFill>
                  <a:schemeClr val="lt1"/>
                </a:solidFill>
                <a:ea typeface="Open Sans"/>
                <a:sym typeface="Open Sans"/>
              </a:rPr>
              <a:t>Qualitative </a:t>
            </a:r>
            <a:r>
              <a:rPr lang="en" dirty="0">
                <a:solidFill>
                  <a:schemeClr val="lt1"/>
                </a:solidFill>
                <a:ea typeface="Open Sans"/>
                <a:sym typeface="Open Sans"/>
              </a:rPr>
              <a:t>Research </a:t>
            </a:r>
            <a:r>
              <a:rPr lang="en" sz="1000" dirty="0">
                <a:solidFill>
                  <a:schemeClr val="lt1"/>
                </a:solidFill>
                <a:ea typeface="Open Sans"/>
                <a:sym typeface="Open Sans"/>
              </a:rPr>
              <a:t>(Krueger, 1994)</a:t>
            </a:r>
          </a:p>
          <a:p>
            <a:pPr marL="0" lvl="0" rtl="0">
              <a:spcBef>
                <a:spcPts val="0"/>
              </a:spcBef>
              <a:buNone/>
            </a:pPr>
            <a:endParaRPr dirty="0">
              <a:solidFill>
                <a:schemeClr val="lt1"/>
              </a:solidFill>
              <a:ea typeface="Open Sans"/>
              <a:sym typeface="Open Sans"/>
            </a:endParaRPr>
          </a:p>
          <a:p>
            <a:pPr marL="457200" lvl="0" indent="-361950" rtl="0">
              <a:spcBef>
                <a:spcPts val="0"/>
              </a:spcBef>
              <a:buClr>
                <a:schemeClr val="lt1"/>
              </a:buClr>
              <a:buSzPct val="100000"/>
              <a:buFont typeface="Open Sans"/>
              <a:buChar char="●"/>
            </a:pPr>
            <a:r>
              <a:rPr lang="en" dirty="0">
                <a:solidFill>
                  <a:schemeClr val="lt1"/>
                </a:solidFill>
                <a:ea typeface="Open Sans"/>
                <a:sym typeface="Open Sans"/>
              </a:rPr>
              <a:t>Focus Groups </a:t>
            </a:r>
            <a:r>
              <a:rPr lang="en" sz="1000" dirty="0">
                <a:solidFill>
                  <a:schemeClr val="lt1"/>
                </a:solidFill>
                <a:ea typeface="Open Sans"/>
                <a:sym typeface="Open Sans"/>
              </a:rPr>
              <a:t>(Krueger, 1994)</a:t>
            </a:r>
          </a:p>
          <a:p>
            <a:pPr marL="0" lvl="0" rtl="0">
              <a:spcBef>
                <a:spcPts val="0"/>
              </a:spcBef>
              <a:buNone/>
            </a:pPr>
            <a:endParaRPr dirty="0">
              <a:solidFill>
                <a:schemeClr val="lt1"/>
              </a:solidFill>
              <a:ea typeface="Open Sans"/>
              <a:sym typeface="Open Sans"/>
            </a:endParaRPr>
          </a:p>
          <a:p>
            <a:pPr marL="457200" lvl="0" indent="-361950" rtl="0">
              <a:spcBef>
                <a:spcPts val="0"/>
              </a:spcBef>
              <a:buSzPct val="100000"/>
              <a:buFont typeface="Open Sans"/>
              <a:buChar char="●"/>
            </a:pPr>
            <a:r>
              <a:rPr lang="en" dirty="0">
                <a:solidFill>
                  <a:schemeClr val="lt1"/>
                </a:solidFill>
                <a:ea typeface="Open Sans"/>
                <a:sym typeface="Open Sans"/>
              </a:rPr>
              <a:t>Snowball Sampling and Recruitment Method</a:t>
            </a:r>
            <a:r>
              <a:rPr lang="en" dirty="0">
                <a:solidFill>
                  <a:srgbClr val="FFFFFF"/>
                </a:solidFill>
                <a:ea typeface="Open Sans"/>
                <a:sym typeface="Open Sans"/>
              </a:rPr>
              <a:t>s 		</a:t>
            </a:r>
          </a:p>
          <a:p>
            <a:pPr marL="0" lvl="0">
              <a:spcBef>
                <a:spcPts val="0"/>
              </a:spcBef>
              <a:buNone/>
            </a:pPr>
            <a:endParaRPr dirty="0">
              <a:solidFill>
                <a:schemeClr val="lt1"/>
              </a:solidFill>
              <a:ea typeface="Open Sans"/>
              <a:sym typeface="Open San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75001"/>
            <a:ext cx="8520600" cy="572700"/>
          </a:xfrm>
        </p:spPr>
        <p:txBody>
          <a:bodyPr/>
          <a:lstStyle/>
          <a:p>
            <a:r>
              <a:rPr lang="en-US" dirty="0" smtClean="0"/>
              <a:t>Method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205" y="647701"/>
            <a:ext cx="4547319" cy="3410489"/>
          </a:xfrm>
          <a:prstGeom prst="rect">
            <a:avLst/>
          </a:prstGeom>
        </p:spPr>
      </p:pic>
    </p:spTree>
    <p:extLst>
      <p:ext uri="{BB962C8B-B14F-4D97-AF65-F5344CB8AC3E}">
        <p14:creationId xmlns:p14="http://schemas.microsoft.com/office/powerpoint/2010/main" val="2798600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176431"/>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Method: Procedure</a:t>
            </a:r>
          </a:p>
        </p:txBody>
      </p:sp>
      <p:sp>
        <p:nvSpPr>
          <p:cNvPr id="139" name="Shape 139"/>
          <p:cNvSpPr txBox="1">
            <a:spLocks noGrp="1"/>
          </p:cNvSpPr>
          <p:nvPr>
            <p:ph type="body" idx="1"/>
          </p:nvPr>
        </p:nvSpPr>
        <p:spPr>
          <a:xfrm>
            <a:off x="457475" y="971047"/>
            <a:ext cx="8135700" cy="34164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Took each group of participants out into businesses from previous research</a:t>
            </a:r>
          </a:p>
          <a:p>
            <a:pPr marL="971550" lvl="1" indent="-285750" rtl="0">
              <a:spcBef>
                <a:spcPts val="0"/>
              </a:spcBef>
              <a:buFont typeface="Courier New"/>
              <a:buChar char="o"/>
            </a:pPr>
            <a:r>
              <a:rPr lang="en" dirty="0">
                <a:ea typeface="Open Sans"/>
                <a:sym typeface="Open Sans"/>
              </a:rPr>
              <a:t>One retail-shopping </a:t>
            </a:r>
            <a:r>
              <a:rPr lang="en" dirty="0" smtClean="0">
                <a:ea typeface="Open Sans"/>
                <a:sym typeface="Open Sans"/>
              </a:rPr>
              <a:t>related</a:t>
            </a:r>
            <a:endParaRPr lang="en-US" dirty="0" smtClean="0">
              <a:ea typeface="Open Sans"/>
              <a:sym typeface="Open Sans"/>
            </a:endParaRPr>
          </a:p>
          <a:p>
            <a:pPr marL="971550" lvl="1" indent="-285750" rtl="0">
              <a:spcBef>
                <a:spcPts val="0"/>
              </a:spcBef>
              <a:buFont typeface="Courier New"/>
              <a:buChar char="o"/>
            </a:pPr>
            <a:r>
              <a:rPr lang="en" dirty="0" smtClean="0">
                <a:ea typeface="Open Sans"/>
                <a:sym typeface="Open Sans"/>
              </a:rPr>
              <a:t>One </a:t>
            </a:r>
            <a:r>
              <a:rPr lang="en" dirty="0">
                <a:ea typeface="Open Sans"/>
                <a:sym typeface="Open Sans"/>
              </a:rPr>
              <a:t>food related</a:t>
            </a:r>
          </a:p>
          <a:p>
            <a:pPr marL="457200" lvl="0" indent="-361950" rtl="0">
              <a:spcBef>
                <a:spcPts val="0"/>
              </a:spcBef>
              <a:buSzPct val="100000"/>
              <a:buFont typeface="Open Sans"/>
              <a:buChar char="●"/>
            </a:pPr>
            <a:r>
              <a:rPr lang="en" dirty="0">
                <a:ea typeface="Open Sans"/>
                <a:sym typeface="Open Sans"/>
              </a:rPr>
              <a:t>Participant engaged in focus group within one week of the outing</a:t>
            </a:r>
          </a:p>
          <a:p>
            <a:pPr marL="457200" lvl="0" indent="-361950" rtl="0">
              <a:spcBef>
                <a:spcPts val="0"/>
              </a:spcBef>
              <a:buSzPct val="100000"/>
              <a:buFont typeface="Open Sans"/>
              <a:buChar char="●"/>
            </a:pPr>
            <a:r>
              <a:rPr lang="en" dirty="0">
                <a:ea typeface="Open Sans"/>
                <a:sym typeface="Open Sans"/>
              </a:rPr>
              <a:t>Transcription and notes of focus groups </a:t>
            </a:r>
          </a:p>
          <a:p>
            <a:pPr marL="457200" lvl="0" indent="-361950" rtl="0">
              <a:spcBef>
                <a:spcPts val="0"/>
              </a:spcBef>
              <a:buSzPct val="100000"/>
              <a:buFont typeface="Open Sans"/>
              <a:buChar char="●"/>
            </a:pPr>
            <a:r>
              <a:rPr lang="en" dirty="0">
                <a:ea typeface="Open Sans"/>
                <a:sym typeface="Open Sans"/>
              </a:rPr>
              <a:t>Transcriptions and notes coded by multiple researchers to identify themes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311978"/>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Results: Participant Demographics</a:t>
            </a:r>
          </a:p>
        </p:txBody>
      </p:sp>
      <p:sp>
        <p:nvSpPr>
          <p:cNvPr id="145" name="Shape 145"/>
          <p:cNvSpPr txBox="1">
            <a:spLocks noGrp="1"/>
          </p:cNvSpPr>
          <p:nvPr>
            <p:ph type="body" idx="1"/>
          </p:nvPr>
        </p:nvSpPr>
        <p:spPr>
          <a:xfrm>
            <a:off x="494575" y="1152475"/>
            <a:ext cx="8098500" cy="3416400"/>
          </a:xfrm>
          <a:prstGeom prst="rect">
            <a:avLst/>
          </a:prstGeom>
        </p:spPr>
        <p:txBody>
          <a:bodyPr lIns="34300" tIns="34300" rIns="34300" bIns="34300" anchor="t" anchorCtr="0">
            <a:noAutofit/>
          </a:bodyPr>
          <a:lstStyle/>
          <a:p>
            <a:pPr lvl="0" rtl="0">
              <a:spcBef>
                <a:spcPts val="0"/>
              </a:spcBef>
              <a:buNone/>
            </a:pPr>
            <a:r>
              <a:rPr lang="en" i="1" dirty="0">
                <a:ea typeface="Open Sans"/>
                <a:sym typeface="Open Sans"/>
              </a:rPr>
              <a:t>Total participants:</a:t>
            </a:r>
            <a:r>
              <a:rPr lang="en" dirty="0">
                <a:ea typeface="Open Sans"/>
                <a:sym typeface="Open Sans"/>
              </a:rPr>
              <a:t> </a:t>
            </a:r>
            <a:r>
              <a:rPr lang="en" i="1" dirty="0">
                <a:ea typeface="Open Sans"/>
                <a:sym typeface="Open Sans"/>
              </a:rPr>
              <a:t>13</a:t>
            </a:r>
          </a:p>
        </p:txBody>
      </p:sp>
      <p:graphicFrame>
        <p:nvGraphicFramePr>
          <p:cNvPr id="146" name="Shape 146"/>
          <p:cNvGraphicFramePr/>
          <p:nvPr>
            <p:extLst>
              <p:ext uri="{D42A27DB-BD31-4B8C-83A1-F6EECF244321}">
                <p14:modId xmlns:p14="http://schemas.microsoft.com/office/powerpoint/2010/main" val="205179625"/>
              </p:ext>
            </p:extLst>
          </p:nvPr>
        </p:nvGraphicFramePr>
        <p:xfrm>
          <a:off x="673950" y="1807450"/>
          <a:ext cx="7739750" cy="792419"/>
        </p:xfrm>
        <a:graphic>
          <a:graphicData uri="http://schemas.openxmlformats.org/drawingml/2006/table">
            <a:tbl>
              <a:tblPr>
                <a:noFill/>
                <a:tableStyleId>{5E1D13F8-C244-4D98-9C1C-B0A5992DFFCC}</a:tableStyleId>
              </a:tblPr>
              <a:tblGrid>
                <a:gridCol w="3869875">
                  <a:extLst>
                    <a:ext uri="{9D8B030D-6E8A-4147-A177-3AD203B41FA5}">
                      <a16:colId xmlns:a16="http://schemas.microsoft.com/office/drawing/2014/main" xmlns="" val="20000"/>
                    </a:ext>
                  </a:extLst>
                </a:gridCol>
                <a:gridCol w="3869875">
                  <a:extLst>
                    <a:ext uri="{9D8B030D-6E8A-4147-A177-3AD203B41FA5}">
                      <a16:colId xmlns:a16="http://schemas.microsoft.com/office/drawing/2014/main" xmlns="" val="20001"/>
                    </a:ext>
                  </a:extLst>
                </a:gridCol>
              </a:tblGrid>
              <a:tr h="381000">
                <a:tc>
                  <a:txBody>
                    <a:bodyPr/>
                    <a:lstStyle/>
                    <a:p>
                      <a:pPr lvl="0" algn="ctr">
                        <a:spcBef>
                          <a:spcPts val="0"/>
                        </a:spcBef>
                        <a:buNone/>
                      </a:pPr>
                      <a:r>
                        <a:rPr lang="en" dirty="0">
                          <a:solidFill>
                            <a:srgbClr val="FFFFFF"/>
                          </a:solidFill>
                          <a:latin typeface="Verdana"/>
                          <a:ea typeface="Verdana"/>
                          <a:cs typeface="Verdana"/>
                          <a:sym typeface="Verdana"/>
                        </a:rPr>
                        <a:t>Male</a:t>
                      </a:r>
                    </a:p>
                  </a:txBody>
                  <a:tcPr marL="91425" marR="91425" marT="91425" marB="91425"/>
                </a:tc>
                <a:tc>
                  <a:txBody>
                    <a:bodyPr/>
                    <a:lstStyle/>
                    <a:p>
                      <a:pPr lvl="0" algn="ctr">
                        <a:spcBef>
                          <a:spcPts val="0"/>
                        </a:spcBef>
                        <a:buNone/>
                      </a:pPr>
                      <a:r>
                        <a:rPr lang="en">
                          <a:solidFill>
                            <a:srgbClr val="FFFFFF"/>
                          </a:solidFill>
                          <a:latin typeface="Verdana"/>
                          <a:ea typeface="Verdana"/>
                          <a:cs typeface="Verdana"/>
                          <a:sym typeface="Verdana"/>
                        </a:rPr>
                        <a:t>2</a:t>
                      </a:r>
                    </a:p>
                  </a:txBody>
                  <a:tcPr marL="91425" marR="91425" marT="91425" marB="91425"/>
                </a:tc>
                <a:extLst>
                  <a:ext uri="{0D108BD9-81ED-4DB2-BD59-A6C34878D82A}">
                    <a16:rowId xmlns:a16="http://schemas.microsoft.com/office/drawing/2014/main" xmlns="" val="10000"/>
                  </a:ext>
                </a:extLst>
              </a:tr>
              <a:tr h="381000">
                <a:tc>
                  <a:txBody>
                    <a:bodyPr/>
                    <a:lstStyle/>
                    <a:p>
                      <a:pPr lvl="0" algn="ctr">
                        <a:spcBef>
                          <a:spcPts val="0"/>
                        </a:spcBef>
                        <a:buNone/>
                      </a:pPr>
                      <a:r>
                        <a:rPr lang="en">
                          <a:solidFill>
                            <a:srgbClr val="FFFFFF"/>
                          </a:solidFill>
                          <a:latin typeface="Verdana"/>
                          <a:ea typeface="Verdana"/>
                          <a:cs typeface="Verdana"/>
                          <a:sym typeface="Verdana"/>
                        </a:rPr>
                        <a:t>Female</a:t>
                      </a:r>
                    </a:p>
                  </a:txBody>
                  <a:tcPr marL="91425" marR="91425" marT="91425" marB="91425"/>
                </a:tc>
                <a:tc>
                  <a:txBody>
                    <a:bodyPr/>
                    <a:lstStyle/>
                    <a:p>
                      <a:pPr lvl="0" algn="ctr">
                        <a:spcBef>
                          <a:spcPts val="0"/>
                        </a:spcBef>
                        <a:buNone/>
                      </a:pPr>
                      <a:r>
                        <a:rPr lang="en" dirty="0">
                          <a:solidFill>
                            <a:srgbClr val="FFFFFF"/>
                          </a:solidFill>
                          <a:latin typeface="Verdana"/>
                          <a:ea typeface="Verdana"/>
                          <a:cs typeface="Verdana"/>
                          <a:sym typeface="Verdana"/>
                        </a:rPr>
                        <a:t>11</a:t>
                      </a:r>
                    </a:p>
                  </a:txBody>
                  <a:tcPr marL="91425" marR="91425" marT="91425" marB="91425"/>
                </a:tc>
                <a:extLst>
                  <a:ext uri="{0D108BD9-81ED-4DB2-BD59-A6C34878D82A}">
                    <a16:rowId xmlns:a16="http://schemas.microsoft.com/office/drawing/2014/main" xmlns="" val="10001"/>
                  </a:ext>
                </a:extLst>
              </a:tr>
            </a:tbl>
          </a:graphicData>
        </a:graphic>
      </p:graphicFrame>
      <p:graphicFrame>
        <p:nvGraphicFramePr>
          <p:cNvPr id="147" name="Shape 147"/>
          <p:cNvGraphicFramePr/>
          <p:nvPr/>
        </p:nvGraphicFramePr>
        <p:xfrm>
          <a:off x="695950" y="2948975"/>
          <a:ext cx="7752100" cy="792419"/>
        </p:xfrm>
        <a:graphic>
          <a:graphicData uri="http://schemas.openxmlformats.org/drawingml/2006/table">
            <a:tbl>
              <a:tblPr>
                <a:noFill/>
                <a:tableStyleId>{5E1D13F8-C244-4D98-9C1C-B0A5992DFFCC}</a:tableStyleId>
              </a:tblPr>
              <a:tblGrid>
                <a:gridCol w="3876050">
                  <a:extLst>
                    <a:ext uri="{9D8B030D-6E8A-4147-A177-3AD203B41FA5}">
                      <a16:colId xmlns:a16="http://schemas.microsoft.com/office/drawing/2014/main" xmlns="" val="20000"/>
                    </a:ext>
                  </a:extLst>
                </a:gridCol>
                <a:gridCol w="3876050">
                  <a:extLst>
                    <a:ext uri="{9D8B030D-6E8A-4147-A177-3AD203B41FA5}">
                      <a16:colId xmlns:a16="http://schemas.microsoft.com/office/drawing/2014/main" xmlns="" val="20001"/>
                    </a:ext>
                  </a:extLst>
                </a:gridCol>
              </a:tblGrid>
              <a:tr h="381000">
                <a:tc>
                  <a:txBody>
                    <a:bodyPr/>
                    <a:lstStyle/>
                    <a:p>
                      <a:pPr lvl="0" algn="ctr" rtl="0">
                        <a:spcBef>
                          <a:spcPts val="0"/>
                        </a:spcBef>
                        <a:buNone/>
                      </a:pPr>
                      <a:r>
                        <a:rPr lang="en">
                          <a:solidFill>
                            <a:srgbClr val="FFFFFF"/>
                          </a:solidFill>
                          <a:latin typeface="Verdana"/>
                          <a:ea typeface="Verdana"/>
                          <a:cs typeface="Verdana"/>
                          <a:sym typeface="Verdana"/>
                        </a:rPr>
                        <a:t>Caucasian</a:t>
                      </a:r>
                    </a:p>
                  </a:txBody>
                  <a:tcPr marL="91425" marR="91425" marT="91425" marB="91425"/>
                </a:tc>
                <a:tc>
                  <a:txBody>
                    <a:bodyPr/>
                    <a:lstStyle/>
                    <a:p>
                      <a:pPr lvl="0" algn="ctr" rtl="0">
                        <a:spcBef>
                          <a:spcPts val="0"/>
                        </a:spcBef>
                        <a:buNone/>
                      </a:pPr>
                      <a:r>
                        <a:rPr lang="en">
                          <a:solidFill>
                            <a:srgbClr val="FFFFFF"/>
                          </a:solidFill>
                          <a:latin typeface="Verdana"/>
                          <a:ea typeface="Verdana"/>
                          <a:cs typeface="Verdana"/>
                          <a:sym typeface="Verdana"/>
                        </a:rPr>
                        <a:t>8</a:t>
                      </a:r>
                    </a:p>
                  </a:txBody>
                  <a:tcPr marL="91425" marR="91425" marT="91425" marB="91425"/>
                </a:tc>
                <a:extLst>
                  <a:ext uri="{0D108BD9-81ED-4DB2-BD59-A6C34878D82A}">
                    <a16:rowId xmlns:a16="http://schemas.microsoft.com/office/drawing/2014/main" xmlns="" val="10000"/>
                  </a:ext>
                </a:extLst>
              </a:tr>
              <a:tr h="381000">
                <a:tc>
                  <a:txBody>
                    <a:bodyPr/>
                    <a:lstStyle/>
                    <a:p>
                      <a:pPr lvl="0" algn="ctr" rtl="0">
                        <a:spcBef>
                          <a:spcPts val="0"/>
                        </a:spcBef>
                        <a:buNone/>
                      </a:pPr>
                      <a:r>
                        <a:rPr lang="en">
                          <a:solidFill>
                            <a:srgbClr val="FFFFFF"/>
                          </a:solidFill>
                          <a:latin typeface="Verdana"/>
                          <a:ea typeface="Verdana"/>
                          <a:cs typeface="Verdana"/>
                          <a:sym typeface="Verdana"/>
                        </a:rPr>
                        <a:t>African American</a:t>
                      </a:r>
                    </a:p>
                  </a:txBody>
                  <a:tcPr marL="91425" marR="91425" marT="91425" marB="91425"/>
                </a:tc>
                <a:tc>
                  <a:txBody>
                    <a:bodyPr/>
                    <a:lstStyle/>
                    <a:p>
                      <a:pPr lvl="0" algn="ctr" rtl="0">
                        <a:spcBef>
                          <a:spcPts val="0"/>
                        </a:spcBef>
                        <a:buNone/>
                      </a:pPr>
                      <a:r>
                        <a:rPr lang="en">
                          <a:solidFill>
                            <a:srgbClr val="FFFFFF"/>
                          </a:solidFill>
                          <a:latin typeface="Verdana"/>
                          <a:ea typeface="Verdana"/>
                          <a:cs typeface="Verdana"/>
                          <a:sym typeface="Verdana"/>
                        </a:rPr>
                        <a:t>5</a:t>
                      </a:r>
                    </a:p>
                  </a:txBody>
                  <a:tcPr marL="91425" marR="91425" marT="91425" marB="91425"/>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188526"/>
            <a:ext cx="8520600" cy="572700"/>
          </a:xfrm>
          <a:prstGeom prst="rect">
            <a:avLst/>
          </a:prstGeom>
        </p:spPr>
        <p:txBody>
          <a:bodyPr lIns="34300" tIns="34300" rIns="34300" bIns="34300" anchor="ctr" anchorCtr="0">
            <a:noAutofit/>
          </a:bodyPr>
          <a:lstStyle/>
          <a:p>
            <a:pPr lvl="0">
              <a:spcBef>
                <a:spcPts val="0"/>
              </a:spcBef>
              <a:buNone/>
            </a:pPr>
            <a:r>
              <a:rPr lang="en" dirty="0"/>
              <a:t>Results: Themes</a:t>
            </a:r>
          </a:p>
        </p:txBody>
      </p:sp>
      <p:sp>
        <p:nvSpPr>
          <p:cNvPr id="153" name="Shape 153"/>
          <p:cNvSpPr txBox="1">
            <a:spLocks noGrp="1"/>
          </p:cNvSpPr>
          <p:nvPr>
            <p:ph type="body" idx="1"/>
          </p:nvPr>
        </p:nvSpPr>
        <p:spPr>
          <a:xfrm>
            <a:off x="1052122" y="918672"/>
            <a:ext cx="6947700" cy="3416400"/>
          </a:xfrm>
          <a:prstGeom prst="rect">
            <a:avLst/>
          </a:prstGeom>
        </p:spPr>
        <p:txBody>
          <a:bodyPr lIns="34300" tIns="34300" rIns="34300" bIns="34300" anchor="t" anchorCtr="0">
            <a:noAutofit/>
          </a:bodyPr>
          <a:lstStyle/>
          <a:p>
            <a:pPr marL="457200" lvl="0" indent="-361950" rtl="0">
              <a:lnSpc>
                <a:spcPct val="115000"/>
              </a:lnSpc>
              <a:spcBef>
                <a:spcPts val="0"/>
              </a:spcBef>
              <a:buSzPct val="100000"/>
              <a:buFont typeface="Georgia"/>
              <a:buChar char="●"/>
            </a:pPr>
            <a:r>
              <a:rPr lang="en" dirty="0">
                <a:ea typeface="Georgia"/>
                <a:sym typeface="Georgia"/>
              </a:rPr>
              <a:t>Need for Transportation</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Physical Conditions vs. Physical Demands</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Fear of Falling </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Accessibility and the Wheelchair </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Seeing</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Hearing </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Familiarity </a:t>
            </a:r>
          </a:p>
          <a:p>
            <a:pPr marL="457200" lvl="0" indent="-361950" rtl="0">
              <a:lnSpc>
                <a:spcPct val="115000"/>
              </a:lnSpc>
              <a:spcBef>
                <a:spcPts val="0"/>
              </a:spcBef>
              <a:buClr>
                <a:schemeClr val="lt1"/>
              </a:buClr>
              <a:buSzPct val="100000"/>
              <a:buFont typeface="Georgia"/>
              <a:buChar char="●"/>
            </a:pPr>
            <a:r>
              <a:rPr lang="en" dirty="0">
                <a:solidFill>
                  <a:schemeClr val="lt1"/>
                </a:solidFill>
                <a:ea typeface="Georgia"/>
                <a:sym typeface="Georgia"/>
              </a:rPr>
              <a:t>Manners and Respect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330050"/>
            <a:ext cx="8520600" cy="572700"/>
          </a:xfrm>
          <a:prstGeom prst="rect">
            <a:avLst/>
          </a:prstGeom>
        </p:spPr>
        <p:txBody>
          <a:bodyPr lIns="34300" tIns="34300" rIns="34300" bIns="34300" anchor="ctr" anchorCtr="0">
            <a:noAutofit/>
          </a:bodyPr>
          <a:lstStyle/>
          <a:p>
            <a:pPr lvl="0" rtl="0">
              <a:spcBef>
                <a:spcPts val="0"/>
              </a:spcBef>
              <a:buNone/>
            </a:pPr>
            <a:r>
              <a:rPr lang="en" dirty="0"/>
              <a:t>The Need for Transportation</a:t>
            </a:r>
          </a:p>
        </p:txBody>
      </p:sp>
      <p:sp>
        <p:nvSpPr>
          <p:cNvPr id="159" name="Shape 159"/>
          <p:cNvSpPr txBox="1"/>
          <p:nvPr/>
        </p:nvSpPr>
        <p:spPr>
          <a:xfrm>
            <a:off x="486300" y="3310000"/>
            <a:ext cx="8171400" cy="572700"/>
          </a:xfrm>
          <a:prstGeom prst="rect">
            <a:avLst/>
          </a:prstGeom>
          <a:noFill/>
          <a:ln>
            <a:noFill/>
          </a:ln>
        </p:spPr>
        <p:txBody>
          <a:bodyPr lIns="91425" tIns="91425" rIns="91425" bIns="91425" anchor="t" anchorCtr="0">
            <a:noAutofit/>
          </a:bodyPr>
          <a:lstStyle/>
          <a:p>
            <a:pPr marL="457200" lvl="0" indent="-69850" rtl="0">
              <a:lnSpc>
                <a:spcPct val="115000"/>
              </a:lnSpc>
              <a:spcBef>
                <a:spcPts val="0"/>
              </a:spcBef>
              <a:buClr>
                <a:schemeClr val="dk1"/>
              </a:buClr>
              <a:buSzPct val="61111"/>
              <a:buFont typeface="Arial"/>
              <a:buNone/>
            </a:pPr>
            <a:r>
              <a:rPr lang="en" sz="1800" i="1">
                <a:solidFill>
                  <a:schemeClr val="lt1"/>
                </a:solidFill>
                <a:latin typeface="Verdana"/>
                <a:ea typeface="Verdana"/>
                <a:cs typeface="Verdana"/>
                <a:sym typeface="Verdana"/>
              </a:rPr>
              <a:t>“My transportation definitely decides where I’m gonna go...”</a:t>
            </a:r>
          </a:p>
        </p:txBody>
      </p:sp>
      <p:sp>
        <p:nvSpPr>
          <p:cNvPr id="160" name="Shape 160"/>
          <p:cNvSpPr txBox="1">
            <a:spLocks noGrp="1"/>
          </p:cNvSpPr>
          <p:nvPr>
            <p:ph type="body" idx="1"/>
          </p:nvPr>
        </p:nvSpPr>
        <p:spPr>
          <a:xfrm>
            <a:off x="504150" y="1213000"/>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Char char="●"/>
            </a:pPr>
            <a:r>
              <a:rPr lang="en" sz="1800" dirty="0">
                <a:solidFill>
                  <a:schemeClr val="lt1"/>
                </a:solidFill>
              </a:rPr>
              <a:t>Various methods of transportation encompass these subthemes:</a:t>
            </a:r>
          </a:p>
          <a:p>
            <a:pPr marL="857250" lvl="0" indent="-285750" rtl="0">
              <a:lnSpc>
                <a:spcPct val="150000"/>
              </a:lnSpc>
              <a:spcBef>
                <a:spcPts val="0"/>
              </a:spcBef>
              <a:buClr>
                <a:schemeClr val="lt1"/>
              </a:buClr>
              <a:buSzPct val="100000"/>
              <a:buFont typeface="Courier New"/>
              <a:buChar char="o"/>
            </a:pPr>
            <a:r>
              <a:rPr lang="en" sz="1800" dirty="0">
                <a:solidFill>
                  <a:schemeClr val="lt1"/>
                </a:solidFill>
              </a:rPr>
              <a:t>Loss of Independence</a:t>
            </a:r>
          </a:p>
          <a:p>
            <a:pPr marL="857250" lvl="0" indent="-285750" rtl="0">
              <a:lnSpc>
                <a:spcPct val="150000"/>
              </a:lnSpc>
              <a:spcBef>
                <a:spcPts val="0"/>
              </a:spcBef>
              <a:buClr>
                <a:schemeClr val="lt1"/>
              </a:buClr>
              <a:buSzPct val="100000"/>
              <a:buFont typeface="Courier New"/>
              <a:buChar char="o"/>
            </a:pPr>
            <a:r>
              <a:rPr lang="en" sz="1800" dirty="0">
                <a:solidFill>
                  <a:schemeClr val="lt1"/>
                </a:solidFill>
              </a:rPr>
              <a:t>Inconvenience of </a:t>
            </a:r>
            <a:r>
              <a:rPr lang="en" sz="1800" dirty="0" smtClean="0">
                <a:solidFill>
                  <a:schemeClr val="lt1"/>
                </a:solidFill>
              </a:rPr>
              <a:t>Time</a:t>
            </a:r>
            <a:endParaRPr lang="en-US" sz="1800" dirty="0" smtClean="0">
              <a:solidFill>
                <a:schemeClr val="lt1"/>
              </a:solidFill>
            </a:endParaRPr>
          </a:p>
          <a:p>
            <a:pPr marL="857250" lvl="0" indent="-285750" rtl="0">
              <a:lnSpc>
                <a:spcPct val="150000"/>
              </a:lnSpc>
              <a:spcBef>
                <a:spcPts val="0"/>
              </a:spcBef>
              <a:buClr>
                <a:schemeClr val="lt1"/>
              </a:buClr>
              <a:buSzPct val="100000"/>
              <a:buFont typeface="Courier New"/>
              <a:buChar char="o"/>
            </a:pPr>
            <a:r>
              <a:rPr lang="en" sz="1800" dirty="0" smtClean="0">
                <a:solidFill>
                  <a:schemeClr val="lt1"/>
                </a:solidFill>
              </a:rPr>
              <a:t>Improve </a:t>
            </a:r>
            <a:r>
              <a:rPr lang="en" sz="1800" dirty="0">
                <a:solidFill>
                  <a:schemeClr val="lt1"/>
                </a:solidFill>
              </a:rPr>
              <a:t>Bus Etiquette and Physical Space</a:t>
            </a:r>
          </a:p>
          <a:p>
            <a:pPr marL="0" lvl="0" rtl="0">
              <a:lnSpc>
                <a:spcPct val="150000"/>
              </a:lnSpc>
              <a:spcBef>
                <a:spcPts val="0"/>
              </a:spcBef>
              <a:buClr>
                <a:srgbClr val="000000"/>
              </a:buClr>
              <a:buSzPct val="61111"/>
              <a:buFont typeface="Arial"/>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lnSpc>
                <a:spcPct val="150000"/>
              </a:lnSpc>
              <a:spcBef>
                <a:spcPts val="0"/>
              </a:spcBef>
              <a:buNone/>
            </a:pPr>
            <a:endParaRPr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Loss of Independence</a:t>
            </a:r>
          </a:p>
          <a:p>
            <a:pPr lvl="0" rtl="0">
              <a:spcBef>
                <a:spcPts val="0"/>
              </a:spcBef>
              <a:buNone/>
            </a:pPr>
            <a:endParaRPr/>
          </a:p>
        </p:txBody>
      </p:sp>
      <p:sp>
        <p:nvSpPr>
          <p:cNvPr id="166" name="Shape 166"/>
          <p:cNvSpPr txBox="1">
            <a:spLocks noGrp="1"/>
          </p:cNvSpPr>
          <p:nvPr>
            <p:ph type="body" idx="1"/>
          </p:nvPr>
        </p:nvSpPr>
        <p:spPr>
          <a:xfrm>
            <a:off x="311700" y="3045700"/>
            <a:ext cx="8520600" cy="1523100"/>
          </a:xfrm>
          <a:prstGeom prst="rect">
            <a:avLst/>
          </a:prstGeom>
        </p:spPr>
        <p:txBody>
          <a:bodyPr lIns="34300" tIns="34300" rIns="34300" bIns="34300" anchor="t" anchorCtr="0">
            <a:noAutofit/>
          </a:bodyPr>
          <a:lstStyle/>
          <a:p>
            <a:pPr marL="0" lvl="0" algn="ctr" rtl="0">
              <a:spcBef>
                <a:spcPts val="0"/>
              </a:spcBef>
              <a:buNone/>
            </a:pPr>
            <a:r>
              <a:rPr lang="en" sz="1800" i="1">
                <a:solidFill>
                  <a:schemeClr val="lt1"/>
                </a:solidFill>
              </a:rPr>
              <a:t>“...If I can’t drive or walk there then that decides for me where I’m going to shop. Because I don’t like the stress of having to fit into other people’s schedules.” </a:t>
            </a:r>
          </a:p>
          <a:p>
            <a:pPr marL="0" lvl="0" algn="ctr" rtl="0">
              <a:lnSpc>
                <a:spcPct val="115000"/>
              </a:lnSpc>
              <a:spcBef>
                <a:spcPts val="0"/>
              </a:spcBef>
              <a:buNone/>
            </a:pPr>
            <a:endParaRPr sz="1800" i="1"/>
          </a:p>
        </p:txBody>
      </p:sp>
      <p:sp>
        <p:nvSpPr>
          <p:cNvPr id="167" name="Shape 167"/>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Frustration for having to rely on others</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Inability to travel independently</a:t>
            </a:r>
          </a:p>
          <a:p>
            <a:pPr marL="971550" lvl="1" indent="-285750" rtl="0">
              <a:lnSpc>
                <a:spcPct val="150000"/>
              </a:lnSpc>
              <a:spcBef>
                <a:spcPts val="0"/>
              </a:spcBef>
              <a:buClr>
                <a:schemeClr val="lt1"/>
              </a:buClr>
              <a:buFont typeface="Courier New"/>
              <a:buChar char="o"/>
            </a:pPr>
            <a:r>
              <a:rPr lang="en" dirty="0">
                <a:solidFill>
                  <a:schemeClr val="lt1"/>
                </a:solidFill>
                <a:ea typeface="Open Sans"/>
                <a:sym typeface="Open Sans"/>
              </a:rPr>
              <a:t>Pick and choose </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Unavailability of ride or inability to find transportation</a:t>
            </a:r>
          </a:p>
          <a:p>
            <a:pPr marL="0" lvl="0" rtl="0">
              <a:lnSpc>
                <a:spcPct val="115000"/>
              </a:lnSpc>
              <a:spcBef>
                <a:spcPts val="0"/>
              </a:spcBef>
              <a:buClr>
                <a:srgbClr val="000000"/>
              </a:buClr>
              <a:buSzPct val="61111"/>
              <a:buFont typeface="Arial"/>
              <a:buNone/>
            </a:pPr>
            <a:endParaRPr sz="1800" dirty="0">
              <a:solidFill>
                <a:schemeClr val="lt1"/>
              </a:solidFill>
              <a:ea typeface="Open Sans"/>
              <a:sym typeface="Open Sans"/>
            </a:endParaRPr>
          </a:p>
          <a:p>
            <a:pPr marL="0" lvl="0" rtl="0">
              <a:lnSpc>
                <a:spcPct val="150000"/>
              </a:lnSpc>
              <a:spcBef>
                <a:spcPts val="0"/>
              </a:spcBef>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 calcmode="lin" valueType="num">
                                      <p:cBhvr additive="base">
                                        <p:cTn id="7" dur="1000"/>
                                        <p:tgtEl>
                                          <p:spTgt spid="1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dirty="0">
                <a:solidFill>
                  <a:schemeClr val="lt1"/>
                </a:solidFill>
              </a:rPr>
              <a:t>Inconvenience of Time </a:t>
            </a:r>
          </a:p>
          <a:p>
            <a:pPr lvl="0" rtl="0">
              <a:spcBef>
                <a:spcPts val="0"/>
              </a:spcBef>
              <a:buNone/>
            </a:pPr>
            <a:endParaRPr dirty="0"/>
          </a:p>
        </p:txBody>
      </p:sp>
      <p:sp>
        <p:nvSpPr>
          <p:cNvPr id="173" name="Shape 173"/>
          <p:cNvSpPr txBox="1">
            <a:spLocks noGrp="1"/>
          </p:cNvSpPr>
          <p:nvPr>
            <p:ph type="body" idx="1"/>
          </p:nvPr>
        </p:nvSpPr>
        <p:spPr>
          <a:xfrm>
            <a:off x="311700" y="3045700"/>
            <a:ext cx="8520600" cy="1523100"/>
          </a:xfrm>
          <a:prstGeom prst="rect">
            <a:avLst/>
          </a:prstGeom>
        </p:spPr>
        <p:txBody>
          <a:bodyPr lIns="34300" tIns="34300" rIns="34300" bIns="34300" anchor="t" anchorCtr="0">
            <a:noAutofit/>
          </a:bodyPr>
          <a:lstStyle/>
          <a:p>
            <a:pPr marL="0" lvl="0" algn="ctr" rtl="0">
              <a:spcBef>
                <a:spcPts val="0"/>
              </a:spcBef>
              <a:buNone/>
            </a:pPr>
            <a:r>
              <a:rPr lang="en" sz="1800" i="1">
                <a:solidFill>
                  <a:schemeClr val="lt1"/>
                </a:solidFill>
              </a:rPr>
              <a:t>“If you miss it [the public bus TCAT] by 5 minutes, you have to wait another whole hour.”</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174" name="Shape 174"/>
          <p:cNvSpPr txBox="1">
            <a:spLocks noGrp="1"/>
          </p:cNvSpPr>
          <p:nvPr>
            <p:ph type="body" idx="1"/>
          </p:nvPr>
        </p:nvSpPr>
        <p:spPr>
          <a:xfrm>
            <a:off x="504150" y="634946"/>
            <a:ext cx="8135700" cy="2097000"/>
          </a:xfrm>
          <a:prstGeom prst="rect">
            <a:avLst/>
          </a:prstGeom>
        </p:spPr>
        <p:txBody>
          <a:bodyPr lIns="34300" tIns="34300" rIns="34300" bIns="34300" anchor="t" anchorCtr="0">
            <a:noAutofit/>
          </a:bodyPr>
          <a:lstStyle/>
          <a:p>
            <a:pPr marL="0" lvl="0" rtl="0">
              <a:lnSpc>
                <a:spcPct val="150000"/>
              </a:lnSpc>
              <a:spcBef>
                <a:spcPts val="0"/>
              </a:spcBef>
              <a:buNone/>
            </a:pPr>
            <a:endParaRPr sz="1800" dirty="0">
              <a:solidFill>
                <a:schemeClr val="lt1"/>
              </a:solidFill>
            </a:endParaRPr>
          </a:p>
          <a:p>
            <a:pPr marL="457200" lvl="0" indent="-342900" rtl="0">
              <a:lnSpc>
                <a:spcPct val="150000"/>
              </a:lnSpc>
              <a:spcBef>
                <a:spcPts val="0"/>
              </a:spcBef>
              <a:buClr>
                <a:schemeClr val="lt1"/>
              </a:buClr>
              <a:buSzPct val="100000"/>
              <a:buChar char="●"/>
            </a:pPr>
            <a:r>
              <a:rPr lang="en" sz="1800" dirty="0">
                <a:solidFill>
                  <a:schemeClr val="lt1"/>
                </a:solidFill>
              </a:rPr>
              <a:t>Local paratransit (Gadabout) does not provide express rides and enforces prior scheduling</a:t>
            </a:r>
          </a:p>
          <a:p>
            <a:pPr marL="457200" lvl="0" indent="-342900" rtl="0">
              <a:lnSpc>
                <a:spcPct val="150000"/>
              </a:lnSpc>
              <a:spcBef>
                <a:spcPts val="0"/>
              </a:spcBef>
              <a:buClr>
                <a:schemeClr val="lt1"/>
              </a:buClr>
              <a:buSzPct val="100000"/>
              <a:buChar char="●"/>
            </a:pPr>
            <a:r>
              <a:rPr lang="en" sz="1800" dirty="0">
                <a:solidFill>
                  <a:schemeClr val="lt1"/>
                </a:solidFill>
              </a:rPr>
              <a:t>Burden to work around public bus (TCAT) times</a:t>
            </a:r>
          </a:p>
          <a:p>
            <a:pPr marL="457200" lvl="0" indent="-342900" rtl="0">
              <a:lnSpc>
                <a:spcPct val="150000"/>
              </a:lnSpc>
              <a:spcBef>
                <a:spcPts val="0"/>
              </a:spcBef>
              <a:buClr>
                <a:schemeClr val="lt1"/>
              </a:buClr>
              <a:buSzPct val="100000"/>
              <a:buChar char="●"/>
            </a:pPr>
            <a:r>
              <a:rPr lang="en" sz="1800" dirty="0">
                <a:solidFill>
                  <a:schemeClr val="lt1"/>
                </a:solidFill>
              </a:rPr>
              <a:t>Lack of public restrooms on TCAT</a:t>
            </a:r>
          </a:p>
          <a:p>
            <a:pPr marL="0" lvl="0" rtl="0">
              <a:lnSpc>
                <a:spcPct val="115000"/>
              </a:lnSpc>
              <a:spcBef>
                <a:spcPts val="0"/>
              </a:spcBef>
              <a:buClr>
                <a:srgbClr val="000000"/>
              </a:buClr>
              <a:buSzPct val="61111"/>
              <a:buFont typeface="Arial"/>
              <a:buNone/>
            </a:pPr>
            <a:endParaRPr lang="en-US" sz="1800" dirty="0" smtClean="0">
              <a:solidFill>
                <a:schemeClr val="lt1"/>
              </a:solidFill>
              <a:ea typeface="Open Sans"/>
              <a:sym typeface="Open Sans"/>
            </a:endParaRPr>
          </a:p>
          <a:p>
            <a:pPr marL="0" lvl="0" rtl="0">
              <a:lnSpc>
                <a:spcPct val="115000"/>
              </a:lnSpc>
              <a:spcBef>
                <a:spcPts val="0"/>
              </a:spcBef>
              <a:buClr>
                <a:srgbClr val="000000"/>
              </a:buClr>
              <a:buSzPct val="61111"/>
              <a:buFont typeface="Arial"/>
              <a:buNone/>
            </a:pPr>
            <a:endParaRPr sz="1800" dirty="0">
              <a:solidFill>
                <a:schemeClr val="lt1"/>
              </a:solidFill>
              <a:ea typeface="Open Sans"/>
              <a:sym typeface="Open Sans"/>
            </a:endParaRPr>
          </a:p>
          <a:p>
            <a:pPr marL="0" lvl="0" rtl="0">
              <a:lnSpc>
                <a:spcPct val="150000"/>
              </a:lnSpc>
              <a:spcBef>
                <a:spcPts val="0"/>
              </a:spcBef>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3"/>
                                        </p:tgtEl>
                                        <p:attrNameLst>
                                          <p:attrName>style.visibility</p:attrName>
                                        </p:attrNameLst>
                                      </p:cBhvr>
                                      <p:to>
                                        <p:strVal val="visible"/>
                                      </p:to>
                                    </p:set>
                                    <p:anim calcmode="lin" valueType="num">
                                      <p:cBhvr additive="base">
                                        <p:cTn id="7" dur="1000"/>
                                        <p:tgtEl>
                                          <p:spTgt spid="1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42307"/>
              <a:buFont typeface="Arial"/>
              <a:buNone/>
            </a:pPr>
            <a:r>
              <a:rPr lang="en">
                <a:solidFill>
                  <a:schemeClr val="lt1"/>
                </a:solidFill>
              </a:rPr>
              <a:t>Improved Bus Etiquette and Physical Space</a:t>
            </a:r>
          </a:p>
          <a:p>
            <a:pPr lvl="0" rtl="0">
              <a:spcBef>
                <a:spcPts val="0"/>
              </a:spcBef>
              <a:buNone/>
            </a:pPr>
            <a:endParaRPr/>
          </a:p>
        </p:txBody>
      </p:sp>
      <p:sp>
        <p:nvSpPr>
          <p:cNvPr id="180" name="Shape 180"/>
          <p:cNvSpPr txBox="1">
            <a:spLocks noGrp="1"/>
          </p:cNvSpPr>
          <p:nvPr>
            <p:ph type="body" idx="1"/>
          </p:nvPr>
        </p:nvSpPr>
        <p:spPr>
          <a:xfrm>
            <a:off x="311700" y="3045700"/>
            <a:ext cx="8328300" cy="1523100"/>
          </a:xfrm>
          <a:prstGeom prst="rect">
            <a:avLst/>
          </a:prstGeom>
        </p:spPr>
        <p:txBody>
          <a:bodyPr lIns="34300" tIns="34300" rIns="34300" bIns="34300" anchor="t" anchorCtr="0">
            <a:noAutofit/>
          </a:bodyPr>
          <a:lstStyle/>
          <a:p>
            <a:pPr marL="0" lvl="0" algn="ctr" rtl="0">
              <a:spcBef>
                <a:spcPts val="0"/>
              </a:spcBef>
              <a:buNone/>
            </a:pPr>
            <a:r>
              <a:rPr lang="en" sz="1800" i="1">
                <a:solidFill>
                  <a:schemeClr val="lt1"/>
                </a:solidFill>
              </a:rPr>
              <a:t>“I have rheumatoid arthritis and I don’t want to have to ask a person to get up and give me his seat.”</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181" name="Shape 181"/>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Limited aisle space</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Difficulty walking safely</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Uncomfortable asking others to give up their seat</a:t>
            </a:r>
          </a:p>
          <a:p>
            <a:pPr marL="0" lvl="0" rtl="0">
              <a:lnSpc>
                <a:spcPct val="115000"/>
              </a:lnSpc>
              <a:spcBef>
                <a:spcPts val="0"/>
              </a:spcBef>
              <a:buClr>
                <a:srgbClr val="000000"/>
              </a:buClr>
              <a:buSzPct val="61111"/>
              <a:buFont typeface="Arial"/>
              <a:buNone/>
            </a:pPr>
            <a:endParaRPr sz="1800" dirty="0">
              <a:solidFill>
                <a:schemeClr val="lt1"/>
              </a:solidFill>
              <a:ea typeface="Open Sans"/>
              <a:sym typeface="Open Sans"/>
            </a:endParaRPr>
          </a:p>
          <a:p>
            <a:pPr marL="0" lvl="0" rtl="0">
              <a:lnSpc>
                <a:spcPct val="150000"/>
              </a:lnSpc>
              <a:spcBef>
                <a:spcPts val="0"/>
              </a:spcBef>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0"/>
                                        </p:tgtEl>
                                        <p:attrNameLst>
                                          <p:attrName>style.visibility</p:attrName>
                                        </p:attrNameLst>
                                      </p:cBhvr>
                                      <p:to>
                                        <p:strVal val="visible"/>
                                      </p:to>
                                    </p:set>
                                    <p:anim calcmode="lin" valueType="num">
                                      <p:cBhvr additive="base">
                                        <p:cTn id="7" dur="1000"/>
                                        <p:tgtEl>
                                          <p:spTgt spid="1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ctrTitle"/>
          </p:nvPr>
        </p:nvSpPr>
        <p:spPr>
          <a:xfrm>
            <a:off x="311708" y="524750"/>
            <a:ext cx="8520600" cy="2052600"/>
          </a:xfrm>
          <a:prstGeom prst="rect">
            <a:avLst/>
          </a:prstGeom>
        </p:spPr>
        <p:txBody>
          <a:bodyPr lIns="34300" tIns="34300" rIns="34300" bIns="34300" anchor="b" anchorCtr="0">
            <a:noAutofit/>
          </a:bodyPr>
          <a:lstStyle/>
          <a:p>
            <a:pPr lvl="0" rtl="0">
              <a:lnSpc>
                <a:spcPct val="115000"/>
              </a:lnSpc>
              <a:spcBef>
                <a:spcPts val="0"/>
              </a:spcBef>
              <a:buClr>
                <a:schemeClr val="dk1"/>
              </a:buClr>
              <a:buSzPct val="30555"/>
              <a:buFont typeface="Arial"/>
              <a:buNone/>
            </a:pPr>
            <a:r>
              <a:rPr lang="en" sz="3600" dirty="0">
                <a:ea typeface="Open Sans"/>
                <a:sym typeface="Open Sans"/>
              </a:rPr>
              <a:t>Older Adults’ Perceptions on the Accessibility of Ithaca Businesses</a:t>
            </a:r>
          </a:p>
        </p:txBody>
      </p:sp>
      <p:sp>
        <p:nvSpPr>
          <p:cNvPr id="76" name="Shape 76"/>
          <p:cNvSpPr txBox="1">
            <a:spLocks noGrp="1"/>
          </p:cNvSpPr>
          <p:nvPr>
            <p:ph type="subTitle" idx="1"/>
          </p:nvPr>
        </p:nvSpPr>
        <p:spPr>
          <a:xfrm>
            <a:off x="311700" y="2834125"/>
            <a:ext cx="8520600" cy="792600"/>
          </a:xfrm>
          <a:prstGeom prst="rect">
            <a:avLst/>
          </a:prstGeom>
        </p:spPr>
        <p:txBody>
          <a:bodyPr lIns="34300" tIns="34300" rIns="34300" bIns="34300" anchor="t" anchorCtr="0">
            <a:noAutofit/>
          </a:bodyPr>
          <a:lstStyle/>
          <a:p>
            <a:pPr lvl="0" rtl="0">
              <a:lnSpc>
                <a:spcPct val="115000"/>
              </a:lnSpc>
              <a:spcBef>
                <a:spcPts val="0"/>
              </a:spcBef>
              <a:buClr>
                <a:schemeClr val="dk1"/>
              </a:buClr>
              <a:buSzPct val="68750"/>
              <a:buFont typeface="Arial"/>
              <a:buNone/>
            </a:pPr>
            <a:r>
              <a:rPr lang="en" sz="1600" dirty="0">
                <a:latin typeface="Georgia"/>
                <a:ea typeface="Open Sans"/>
                <a:cs typeface="Georgia"/>
                <a:sym typeface="Open Sans"/>
              </a:rPr>
              <a:t>Vincent Albano, Kaitlyn Boepple, Rachel Houseman, Jacquelyn Reyes, Janelle Smith</a:t>
            </a:r>
          </a:p>
          <a:p>
            <a:pPr lvl="0" rtl="0">
              <a:lnSpc>
                <a:spcPct val="115000"/>
              </a:lnSpc>
              <a:spcBef>
                <a:spcPts val="0"/>
              </a:spcBef>
              <a:buClr>
                <a:schemeClr val="dk1"/>
              </a:buClr>
              <a:buSzPct val="68750"/>
              <a:buFont typeface="Arial"/>
              <a:buNone/>
            </a:pPr>
            <a:r>
              <a:rPr lang="en" sz="1600" dirty="0">
                <a:latin typeface="Georgia"/>
                <a:ea typeface="Open Sans"/>
                <a:cs typeface="Georgia"/>
                <a:sym typeface="Open Sans"/>
              </a:rPr>
              <a:t>with faculty advisor Dr. Lynn Gitlow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696400"/>
            <a:ext cx="8520600" cy="572700"/>
          </a:xfrm>
          <a:prstGeom prst="rect">
            <a:avLst/>
          </a:prstGeom>
        </p:spPr>
        <p:txBody>
          <a:bodyPr lIns="34300" tIns="34300" rIns="34300" bIns="34300" anchor="ctr" anchorCtr="0">
            <a:noAutofit/>
          </a:bodyPr>
          <a:lstStyle/>
          <a:p>
            <a:pPr lvl="0" rtl="0">
              <a:lnSpc>
                <a:spcPct val="115000"/>
              </a:lnSpc>
              <a:spcBef>
                <a:spcPts val="0"/>
              </a:spcBef>
              <a:buClr>
                <a:schemeClr val="dk1"/>
              </a:buClr>
              <a:buSzPct val="33333"/>
              <a:buFont typeface="Arial"/>
              <a:buNone/>
            </a:pPr>
            <a:r>
              <a:rPr lang="en">
                <a:solidFill>
                  <a:schemeClr val="lt1"/>
                </a:solidFill>
              </a:rPr>
              <a:t>Participant Physical Condition </a:t>
            </a:r>
          </a:p>
          <a:p>
            <a:pPr lvl="0" rtl="0">
              <a:lnSpc>
                <a:spcPct val="115000"/>
              </a:lnSpc>
              <a:spcBef>
                <a:spcPts val="0"/>
              </a:spcBef>
              <a:buClr>
                <a:schemeClr val="dk1"/>
              </a:buClr>
              <a:buSzPct val="33333"/>
              <a:buFont typeface="Arial"/>
              <a:buNone/>
            </a:pPr>
            <a:r>
              <a:rPr lang="en">
                <a:solidFill>
                  <a:schemeClr val="lt1"/>
                </a:solidFill>
              </a:rPr>
              <a:t>vs. Physical Demands</a:t>
            </a:r>
          </a:p>
          <a:p>
            <a:pPr lvl="0" rtl="0">
              <a:spcBef>
                <a:spcPts val="0"/>
              </a:spcBef>
              <a:buNone/>
            </a:pPr>
            <a:endParaRPr/>
          </a:p>
        </p:txBody>
      </p:sp>
      <p:sp>
        <p:nvSpPr>
          <p:cNvPr id="187" name="Shape 187"/>
          <p:cNvSpPr txBox="1">
            <a:spLocks noGrp="1"/>
          </p:cNvSpPr>
          <p:nvPr>
            <p:ph type="body" idx="1"/>
          </p:nvPr>
        </p:nvSpPr>
        <p:spPr>
          <a:xfrm>
            <a:off x="311700" y="3045700"/>
            <a:ext cx="8520600" cy="1523100"/>
          </a:xfrm>
          <a:prstGeom prst="rect">
            <a:avLst/>
          </a:prstGeom>
        </p:spPr>
        <p:txBody>
          <a:bodyPr lIns="34300" tIns="34300" rIns="34300" bIns="34300" anchor="t" anchorCtr="0">
            <a:noAutofit/>
          </a:bodyPr>
          <a:lstStyle/>
          <a:p>
            <a:pPr marL="914400" lvl="0" indent="457200" rtl="0">
              <a:lnSpc>
                <a:spcPct val="115000"/>
              </a:lnSpc>
              <a:spcBef>
                <a:spcPts val="0"/>
              </a:spcBef>
              <a:buNone/>
            </a:pPr>
            <a:r>
              <a:rPr lang="en" sz="1800" i="1">
                <a:solidFill>
                  <a:schemeClr val="lt1"/>
                </a:solidFill>
              </a:rPr>
              <a:t>“Oh, I gotta be Hercules to open that door!”</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188" name="Shape 188"/>
          <p:cNvSpPr txBox="1">
            <a:spLocks noGrp="1"/>
          </p:cNvSpPr>
          <p:nvPr>
            <p:ph type="body" idx="1"/>
          </p:nvPr>
        </p:nvSpPr>
        <p:spPr>
          <a:xfrm>
            <a:off x="504150" y="1523250"/>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Char char="●"/>
            </a:pPr>
            <a:r>
              <a:rPr lang="en" sz="1800" dirty="0">
                <a:solidFill>
                  <a:schemeClr val="lt1"/>
                </a:solidFill>
              </a:rPr>
              <a:t>Decreased strength, endurance, and increased pain due to aging</a:t>
            </a:r>
          </a:p>
          <a:p>
            <a:pPr marL="457200" lvl="0" indent="-342900" rtl="0">
              <a:lnSpc>
                <a:spcPct val="150000"/>
              </a:lnSpc>
              <a:spcBef>
                <a:spcPts val="0"/>
              </a:spcBef>
              <a:buClr>
                <a:schemeClr val="lt1"/>
              </a:buClr>
              <a:buSzPct val="100000"/>
              <a:buChar char="●"/>
            </a:pPr>
            <a:r>
              <a:rPr lang="en" sz="1800" dirty="0">
                <a:solidFill>
                  <a:schemeClr val="lt1"/>
                </a:solidFill>
              </a:rPr>
              <a:t>Heavy doors and lack of resting places are barriers</a:t>
            </a:r>
          </a:p>
          <a:p>
            <a:pPr marL="0" lvl="0" rtl="0">
              <a:lnSpc>
                <a:spcPct val="115000"/>
              </a:lnSpc>
              <a:spcBef>
                <a:spcPts val="0"/>
              </a:spcBef>
              <a:buClr>
                <a:srgbClr val="000000"/>
              </a:buClr>
              <a:buSzPct val="61111"/>
              <a:buFont typeface="Arial"/>
              <a:buNone/>
            </a:pPr>
            <a:endParaRPr sz="1800" dirty="0">
              <a:solidFill>
                <a:schemeClr val="lt1"/>
              </a:solidFill>
              <a:latin typeface="Open Sans"/>
              <a:ea typeface="Open Sans"/>
              <a:cs typeface="Open Sans"/>
              <a:sym typeface="Open Sans"/>
            </a:endParaRPr>
          </a:p>
          <a:p>
            <a:pPr marL="0" lvl="0" rtl="0">
              <a:lnSpc>
                <a:spcPct val="150000"/>
              </a:lnSpc>
              <a:spcBef>
                <a:spcPts val="0"/>
              </a:spcBef>
              <a:buNone/>
            </a:pPr>
            <a:endParaRPr sz="1800" dirty="0">
              <a:solidFill>
                <a:schemeClr val="lt1"/>
              </a:solidFill>
              <a:latin typeface="Open Sans"/>
              <a:ea typeface="Open Sans"/>
              <a:cs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7"/>
                                        </p:tgtEl>
                                        <p:attrNameLst>
                                          <p:attrName>style.visibility</p:attrName>
                                        </p:attrNameLst>
                                      </p:cBhvr>
                                      <p:to>
                                        <p:strVal val="visible"/>
                                      </p:to>
                                    </p:set>
                                    <p:anim calcmode="lin" valueType="num">
                                      <p:cBhvr additive="base">
                                        <p:cTn id="7" dur="1000"/>
                                        <p:tgtEl>
                                          <p:spTgt spid="1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Fear of Falling in the Environment</a:t>
            </a:r>
          </a:p>
          <a:p>
            <a:pPr lvl="0" rtl="0">
              <a:spcBef>
                <a:spcPts val="0"/>
              </a:spcBef>
              <a:buNone/>
            </a:pPr>
            <a:endParaRPr/>
          </a:p>
        </p:txBody>
      </p:sp>
      <p:sp>
        <p:nvSpPr>
          <p:cNvPr id="194" name="Shape 194"/>
          <p:cNvSpPr txBox="1">
            <a:spLocks noGrp="1"/>
          </p:cNvSpPr>
          <p:nvPr>
            <p:ph type="body" idx="1"/>
          </p:nvPr>
        </p:nvSpPr>
        <p:spPr>
          <a:xfrm>
            <a:off x="311700" y="3045700"/>
            <a:ext cx="8520600" cy="1523100"/>
          </a:xfrm>
          <a:prstGeom prst="rect">
            <a:avLst/>
          </a:prstGeom>
        </p:spPr>
        <p:txBody>
          <a:bodyPr lIns="34300" tIns="34300" rIns="34300" bIns="34300" anchor="t" anchorCtr="0">
            <a:noAutofit/>
          </a:bodyPr>
          <a:lstStyle/>
          <a:p>
            <a:pPr marL="0" lvl="0" algn="ctr" rtl="0">
              <a:lnSpc>
                <a:spcPct val="115000"/>
              </a:lnSpc>
              <a:spcBef>
                <a:spcPts val="0"/>
              </a:spcBef>
              <a:buNone/>
            </a:pPr>
            <a:r>
              <a:rPr lang="en" sz="1800" i="1">
                <a:solidFill>
                  <a:schemeClr val="lt1"/>
                </a:solidFill>
              </a:rPr>
              <a:t>“I’ve fallen several times in this town on the sidewalks. I’ve tripped because they’re so uneven.”</a:t>
            </a:r>
            <a:r>
              <a:rPr lang="en">
                <a:solidFill>
                  <a:schemeClr val="lt1"/>
                </a:solidFill>
                <a:latin typeface="Open Sans"/>
                <a:ea typeface="Open Sans"/>
                <a:cs typeface="Open Sans"/>
                <a:sym typeface="Open Sans"/>
              </a:rPr>
              <a:t> </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195" name="Shape 195"/>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Deterioration of sidewalks</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Uneven flooring throughout </a:t>
            </a:r>
            <a:r>
              <a:rPr lang="en" sz="1800" dirty="0" smtClean="0">
                <a:solidFill>
                  <a:schemeClr val="lt1"/>
                </a:solidFill>
                <a:ea typeface="Open Sans"/>
                <a:sym typeface="Open Sans"/>
              </a:rPr>
              <a:t>businesses</a:t>
            </a:r>
            <a:endParaRPr lang="en-US" sz="1800" dirty="0" smtClean="0">
              <a:solidFill>
                <a:schemeClr val="lt1"/>
              </a:solidFill>
              <a:ea typeface="Open Sans"/>
              <a:sym typeface="Open Sans"/>
            </a:endParaRPr>
          </a:p>
          <a:p>
            <a:pPr marL="812800" lvl="1" indent="-342900">
              <a:lnSpc>
                <a:spcPct val="150000"/>
              </a:lnSpc>
              <a:buClr>
                <a:schemeClr val="lt1"/>
              </a:buClr>
              <a:buFont typeface="Courier New"/>
              <a:buChar char="o"/>
            </a:pPr>
            <a:r>
              <a:rPr lang="en" dirty="0" smtClean="0">
                <a:solidFill>
                  <a:schemeClr val="lt1"/>
                </a:solidFill>
                <a:ea typeface="Open Sans"/>
                <a:sym typeface="Open Sans"/>
              </a:rPr>
              <a:t>Throw </a:t>
            </a:r>
            <a:r>
              <a:rPr lang="en" dirty="0">
                <a:solidFill>
                  <a:schemeClr val="lt1"/>
                </a:solidFill>
                <a:ea typeface="Open Sans"/>
                <a:sym typeface="Open Sans"/>
              </a:rPr>
              <a:t>carpets or raised thresholds</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Icy conditions and slippery walking surfaces</a:t>
            </a:r>
          </a:p>
          <a:p>
            <a:pPr marL="0" lvl="0" rtl="0">
              <a:lnSpc>
                <a:spcPct val="115000"/>
              </a:lnSpc>
              <a:spcBef>
                <a:spcPts val="0"/>
              </a:spcBef>
              <a:buClr>
                <a:srgbClr val="000000"/>
              </a:buClr>
              <a:buSzPct val="61111"/>
              <a:buFont typeface="Arial"/>
              <a:buNone/>
            </a:pPr>
            <a:endParaRPr sz="1800" dirty="0">
              <a:solidFill>
                <a:schemeClr val="lt1"/>
              </a:solidFill>
              <a:ea typeface="Open Sans"/>
              <a:sym typeface="Open Sans"/>
            </a:endParaRPr>
          </a:p>
          <a:p>
            <a:pPr marL="0" lvl="0" rtl="0">
              <a:lnSpc>
                <a:spcPct val="150000"/>
              </a:lnSpc>
              <a:spcBef>
                <a:spcPts val="0"/>
              </a:spcBef>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
                                        </p:tgtEl>
                                        <p:attrNameLst>
                                          <p:attrName>style.visibility</p:attrName>
                                        </p:attrNameLst>
                                      </p:cBhvr>
                                      <p:to>
                                        <p:strVal val="visible"/>
                                      </p:to>
                                    </p:set>
                                    <p:anim calcmode="lin" valueType="num">
                                      <p:cBhvr additive="base">
                                        <p:cTn id="7" dur="1000"/>
                                        <p:tgtEl>
                                          <p:spTgt spid="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Accessibility and the Wheelchair</a:t>
            </a:r>
          </a:p>
          <a:p>
            <a:pPr lvl="0" rtl="0">
              <a:spcBef>
                <a:spcPts val="0"/>
              </a:spcBef>
              <a:buNone/>
            </a:pPr>
            <a:endParaRPr/>
          </a:p>
        </p:txBody>
      </p:sp>
      <p:sp>
        <p:nvSpPr>
          <p:cNvPr id="201" name="Shape 201"/>
          <p:cNvSpPr txBox="1">
            <a:spLocks noGrp="1"/>
          </p:cNvSpPr>
          <p:nvPr>
            <p:ph type="body" idx="1"/>
          </p:nvPr>
        </p:nvSpPr>
        <p:spPr>
          <a:xfrm>
            <a:off x="311700" y="3045700"/>
            <a:ext cx="8520600" cy="1523100"/>
          </a:xfrm>
          <a:prstGeom prst="rect">
            <a:avLst/>
          </a:prstGeom>
        </p:spPr>
        <p:txBody>
          <a:bodyPr lIns="34300" tIns="34300" rIns="34300" bIns="34300" anchor="t" anchorCtr="0">
            <a:noAutofit/>
          </a:bodyPr>
          <a:lstStyle/>
          <a:p>
            <a:pPr marL="0" lvl="0" algn="ctr" rtl="0">
              <a:lnSpc>
                <a:spcPct val="115000"/>
              </a:lnSpc>
              <a:spcBef>
                <a:spcPts val="0"/>
              </a:spcBef>
              <a:buNone/>
            </a:pPr>
            <a:r>
              <a:rPr lang="en" sz="1800" i="1">
                <a:solidFill>
                  <a:schemeClr val="lt1"/>
                </a:solidFill>
              </a:rPr>
              <a:t>“So accessibility to me means a place that you can go into with wheelchair and not worry…”</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202" name="Shape 202"/>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Participants began accessibility discussion with the wheelchair</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None of the participants used wheelchair themselves</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Physical environment - help/hinder wheelchair user</a:t>
            </a:r>
          </a:p>
          <a:p>
            <a:pPr marL="0" lvl="0" rtl="0">
              <a:lnSpc>
                <a:spcPct val="150000"/>
              </a:lnSpc>
              <a:spcBef>
                <a:spcPts val="0"/>
              </a:spcBef>
              <a:buNone/>
            </a:pPr>
            <a:endParaRPr sz="1800" dirty="0">
              <a:solidFill>
                <a:schemeClr val="lt1"/>
              </a:solidFill>
              <a:ea typeface="Open Sans"/>
              <a:sym typeface="Open Sans"/>
            </a:endParaRP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anim calcmode="lin" valueType="num">
                                      <p:cBhvr additive="base">
                                        <p:cTn id="7" dur="1000"/>
                                        <p:tgtEl>
                                          <p:spTgt spid="2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Seeing is Believing for Accessibility</a:t>
            </a:r>
          </a:p>
          <a:p>
            <a:pPr lvl="0" rtl="0">
              <a:spcBef>
                <a:spcPts val="0"/>
              </a:spcBef>
              <a:buNone/>
            </a:pPr>
            <a:endParaRPr/>
          </a:p>
        </p:txBody>
      </p:sp>
      <p:sp>
        <p:nvSpPr>
          <p:cNvPr id="208" name="Shape 208"/>
          <p:cNvSpPr txBox="1">
            <a:spLocks noGrp="1"/>
          </p:cNvSpPr>
          <p:nvPr>
            <p:ph type="body" idx="1"/>
          </p:nvPr>
        </p:nvSpPr>
        <p:spPr>
          <a:xfrm>
            <a:off x="401175" y="3209186"/>
            <a:ext cx="8238900" cy="1523100"/>
          </a:xfrm>
          <a:prstGeom prst="rect">
            <a:avLst/>
          </a:prstGeom>
        </p:spPr>
        <p:txBody>
          <a:bodyPr lIns="34300" tIns="34300" rIns="34300" bIns="34300" anchor="t" anchorCtr="0">
            <a:noAutofit/>
          </a:bodyPr>
          <a:lstStyle/>
          <a:p>
            <a:pPr marL="0" lvl="0" algn="ctr" rtl="0">
              <a:lnSpc>
                <a:spcPct val="115000"/>
              </a:lnSpc>
              <a:spcBef>
                <a:spcPts val="0"/>
              </a:spcBef>
              <a:buNone/>
            </a:pPr>
            <a:r>
              <a:rPr lang="en" sz="1800" i="1" dirty="0">
                <a:solidFill>
                  <a:schemeClr val="lt1"/>
                </a:solidFill>
              </a:rPr>
              <a:t>“...really dark floors and dim lighting are just a whole lot of things that are problematic.”</a:t>
            </a:r>
          </a:p>
          <a:p>
            <a:pPr marL="0" lvl="0" algn="ctr" rtl="0">
              <a:lnSpc>
                <a:spcPct val="115000"/>
              </a:lnSpc>
              <a:spcBef>
                <a:spcPts val="0"/>
              </a:spcBef>
              <a:buNone/>
            </a:pPr>
            <a:endParaRPr sz="1800" i="1" dirty="0">
              <a:solidFill>
                <a:schemeClr val="lt1"/>
              </a:solidFill>
            </a:endParaRPr>
          </a:p>
          <a:p>
            <a:pPr marL="0" lvl="0" algn="ctr" rtl="0">
              <a:lnSpc>
                <a:spcPct val="115000"/>
              </a:lnSpc>
              <a:spcBef>
                <a:spcPts val="0"/>
              </a:spcBef>
              <a:buNone/>
            </a:pPr>
            <a:endParaRPr sz="1800" i="1" dirty="0">
              <a:solidFill>
                <a:schemeClr val="lt1"/>
              </a:solidFill>
            </a:endParaRPr>
          </a:p>
          <a:p>
            <a:pPr marL="0" lvl="0" algn="ctr" rtl="0">
              <a:lnSpc>
                <a:spcPct val="115000"/>
              </a:lnSpc>
              <a:spcBef>
                <a:spcPts val="0"/>
              </a:spcBef>
              <a:buNone/>
            </a:pPr>
            <a:endParaRPr sz="1800" i="1" dirty="0"/>
          </a:p>
        </p:txBody>
      </p:sp>
      <p:sp>
        <p:nvSpPr>
          <p:cNvPr id="209" name="Shape 209"/>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Impaired vision as an aging adult</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Dimmed lighting and smaller font sizes</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Functionally - price tags, menus, signs, receipts, finding products efficiently, and interacting with public</a:t>
            </a:r>
          </a:p>
          <a:p>
            <a:pPr marL="457200" lvl="0" indent="-342900" rtl="0">
              <a:lnSpc>
                <a:spcPct val="150000"/>
              </a:lnSpc>
              <a:spcBef>
                <a:spcPts val="0"/>
              </a:spcBef>
              <a:buClr>
                <a:schemeClr val="lt1"/>
              </a:buClr>
              <a:buSzPct val="100000"/>
              <a:buFont typeface="Open Sans"/>
              <a:buChar char="●"/>
            </a:pPr>
            <a:r>
              <a:rPr lang="en" sz="1800" dirty="0">
                <a:solidFill>
                  <a:schemeClr val="lt1"/>
                </a:solidFill>
                <a:ea typeface="Open Sans"/>
                <a:sym typeface="Open Sans"/>
              </a:rPr>
              <a:t>Safety risk </a:t>
            </a: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anim calcmode="lin" valueType="num">
                                      <p:cBhvr additive="base">
                                        <p:cTn id="7" dur="1000"/>
                                        <p:tgtEl>
                                          <p:spTgt spid="2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Hearing the Experience</a:t>
            </a:r>
          </a:p>
          <a:p>
            <a:pPr lvl="0" rtl="0">
              <a:spcBef>
                <a:spcPts val="0"/>
              </a:spcBef>
              <a:buNone/>
            </a:pPr>
            <a:endParaRPr/>
          </a:p>
        </p:txBody>
      </p:sp>
      <p:sp>
        <p:nvSpPr>
          <p:cNvPr id="215" name="Shape 215"/>
          <p:cNvSpPr txBox="1">
            <a:spLocks noGrp="1"/>
          </p:cNvSpPr>
          <p:nvPr>
            <p:ph type="body" idx="1"/>
          </p:nvPr>
        </p:nvSpPr>
        <p:spPr>
          <a:xfrm>
            <a:off x="415500" y="3045700"/>
            <a:ext cx="8224500" cy="1523100"/>
          </a:xfrm>
          <a:prstGeom prst="rect">
            <a:avLst/>
          </a:prstGeom>
        </p:spPr>
        <p:txBody>
          <a:bodyPr lIns="34300" tIns="34300" rIns="34300" bIns="34300" anchor="t" anchorCtr="0">
            <a:noAutofit/>
          </a:bodyPr>
          <a:lstStyle/>
          <a:p>
            <a:pPr marL="0" lvl="0" algn="ctr" rtl="0">
              <a:lnSpc>
                <a:spcPct val="115000"/>
              </a:lnSpc>
              <a:spcBef>
                <a:spcPts val="0"/>
              </a:spcBef>
              <a:buNone/>
            </a:pPr>
            <a:r>
              <a:rPr lang="en" sz="1800" i="1">
                <a:solidFill>
                  <a:schemeClr val="lt1"/>
                </a:solidFill>
              </a:rPr>
              <a:t>“If you are an older person and your hearing is going, you can’t hear or carry on a conversation.”</a:t>
            </a:r>
          </a:p>
          <a:p>
            <a:pPr marL="0" lvl="0" algn="ctr" rtl="0">
              <a:lnSpc>
                <a:spcPct val="115000"/>
              </a:lnSpc>
              <a:spcBef>
                <a:spcPts val="0"/>
              </a:spcBef>
              <a:buNone/>
            </a:pPr>
            <a:endParaRPr sz="1800" i="1">
              <a:solidFill>
                <a:schemeClr val="lt1"/>
              </a:solidFill>
            </a:endParaRPr>
          </a:p>
          <a:p>
            <a:pPr marL="0" lvl="0" algn="ctr" rtl="0">
              <a:lnSpc>
                <a:spcPct val="115000"/>
              </a:lnSpc>
              <a:spcBef>
                <a:spcPts val="0"/>
              </a:spcBef>
              <a:buNone/>
            </a:pPr>
            <a:endParaRPr sz="1800" i="1"/>
          </a:p>
        </p:txBody>
      </p:sp>
      <p:sp>
        <p:nvSpPr>
          <p:cNvPr id="216" name="Shape 216"/>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Font typeface="Open Sans"/>
              <a:buChar char="●"/>
            </a:pPr>
            <a:r>
              <a:rPr lang="en" sz="1800" dirty="0">
                <a:solidFill>
                  <a:schemeClr val="lt1"/>
                </a:solidFill>
              </a:rPr>
              <a:t>Hearing loss as an aging adult</a:t>
            </a:r>
          </a:p>
          <a:p>
            <a:pPr marL="457200" lvl="0" indent="-342900" rtl="0">
              <a:lnSpc>
                <a:spcPct val="150000"/>
              </a:lnSpc>
              <a:spcBef>
                <a:spcPts val="0"/>
              </a:spcBef>
              <a:buClr>
                <a:schemeClr val="lt1"/>
              </a:buClr>
              <a:buSzPct val="100000"/>
              <a:buChar char="●"/>
            </a:pPr>
            <a:r>
              <a:rPr lang="en" sz="1800" dirty="0">
                <a:solidFill>
                  <a:schemeClr val="lt1"/>
                </a:solidFill>
              </a:rPr>
              <a:t>Loud background music, poor acoustics, low volume of speech</a:t>
            </a:r>
          </a:p>
          <a:p>
            <a:pPr marL="457200" lvl="0" indent="-342900" rtl="0">
              <a:lnSpc>
                <a:spcPct val="150000"/>
              </a:lnSpc>
              <a:spcBef>
                <a:spcPts val="0"/>
              </a:spcBef>
              <a:buClr>
                <a:schemeClr val="lt1"/>
              </a:buClr>
              <a:buSzPct val="100000"/>
              <a:buChar char="●"/>
            </a:pPr>
            <a:r>
              <a:rPr lang="en" sz="1800" dirty="0">
                <a:solidFill>
                  <a:schemeClr val="lt1"/>
                </a:solidFill>
              </a:rPr>
              <a:t>Functionally - conversations with colleagues or employees</a:t>
            </a: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
                                        </p:tgtEl>
                                        <p:attrNameLst>
                                          <p:attrName>style.visibility</p:attrName>
                                        </p:attrNameLst>
                                      </p:cBhvr>
                                      <p:to>
                                        <p:strVal val="visible"/>
                                      </p:to>
                                    </p:set>
                                    <p:anim calcmode="lin" valueType="num">
                                      <p:cBhvr additive="base">
                                        <p:cTn id="7" dur="1000"/>
                                        <p:tgtEl>
                                          <p:spTgt spid="2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rtl="0">
              <a:spcBef>
                <a:spcPts val="0"/>
              </a:spcBef>
              <a:buClr>
                <a:schemeClr val="dk1"/>
              </a:buClr>
              <a:buSzPct val="33333"/>
              <a:buFont typeface="Arial"/>
              <a:buNone/>
            </a:pPr>
            <a:r>
              <a:rPr lang="en">
                <a:solidFill>
                  <a:schemeClr val="lt1"/>
                </a:solidFill>
              </a:rPr>
              <a:t>Familiarity Creates Routine</a:t>
            </a:r>
          </a:p>
          <a:p>
            <a:pPr lvl="0" rtl="0">
              <a:spcBef>
                <a:spcPts val="0"/>
              </a:spcBef>
              <a:buNone/>
            </a:pPr>
            <a:endParaRPr/>
          </a:p>
        </p:txBody>
      </p:sp>
      <p:sp>
        <p:nvSpPr>
          <p:cNvPr id="222" name="Shape 222"/>
          <p:cNvSpPr txBox="1">
            <a:spLocks noGrp="1"/>
          </p:cNvSpPr>
          <p:nvPr>
            <p:ph type="body" idx="1"/>
          </p:nvPr>
        </p:nvSpPr>
        <p:spPr>
          <a:xfrm>
            <a:off x="311700" y="2904600"/>
            <a:ext cx="8328300" cy="1647300"/>
          </a:xfrm>
          <a:prstGeom prst="rect">
            <a:avLst/>
          </a:prstGeom>
        </p:spPr>
        <p:txBody>
          <a:bodyPr lIns="34300" tIns="34300" rIns="34300" bIns="34300" anchor="t" anchorCtr="0">
            <a:noAutofit/>
          </a:bodyPr>
          <a:lstStyle/>
          <a:p>
            <a:pPr marL="0" lvl="0" algn="ctr" rtl="0">
              <a:lnSpc>
                <a:spcPct val="115000"/>
              </a:lnSpc>
              <a:spcBef>
                <a:spcPts val="0"/>
              </a:spcBef>
              <a:buClr>
                <a:schemeClr val="dk1"/>
              </a:buClr>
              <a:buSzPct val="61111"/>
              <a:buFont typeface="Arial"/>
              <a:buNone/>
            </a:pPr>
            <a:r>
              <a:rPr lang="en" sz="1800" i="1">
                <a:solidFill>
                  <a:schemeClr val="lt1"/>
                </a:solidFill>
              </a:rPr>
              <a:t>“Well everything is in the same place. You know, what I buy in this aisle and what I buy in another aisle is very well organized. ”</a:t>
            </a:r>
          </a:p>
          <a:p>
            <a:pPr marL="0" lvl="0" algn="ctr" rtl="0">
              <a:lnSpc>
                <a:spcPct val="115000"/>
              </a:lnSpc>
              <a:spcBef>
                <a:spcPts val="0"/>
              </a:spcBef>
              <a:buNone/>
            </a:pPr>
            <a:endParaRPr sz="1800" i="1"/>
          </a:p>
        </p:txBody>
      </p:sp>
      <p:sp>
        <p:nvSpPr>
          <p:cNvPr id="223" name="Shape 223"/>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Clr>
                <a:schemeClr val="lt1"/>
              </a:buClr>
              <a:buSzPct val="100000"/>
              <a:buChar char="●"/>
            </a:pPr>
            <a:r>
              <a:rPr lang="en" sz="1800" dirty="0">
                <a:solidFill>
                  <a:schemeClr val="lt1"/>
                </a:solidFill>
              </a:rPr>
              <a:t>Consistent store layouts lead to familiarity and routine</a:t>
            </a:r>
          </a:p>
          <a:p>
            <a:pPr marL="457200" lvl="0" indent="-342900" rtl="0">
              <a:lnSpc>
                <a:spcPct val="150000"/>
              </a:lnSpc>
              <a:spcBef>
                <a:spcPts val="0"/>
              </a:spcBef>
              <a:buClr>
                <a:schemeClr val="lt1"/>
              </a:buClr>
              <a:buSzPct val="100000"/>
              <a:buChar char="●"/>
            </a:pPr>
            <a:r>
              <a:rPr lang="en" sz="1800" dirty="0">
                <a:solidFill>
                  <a:schemeClr val="lt1"/>
                </a:solidFill>
              </a:rPr>
              <a:t>Reduces cognitive and physical demand</a:t>
            </a:r>
          </a:p>
          <a:p>
            <a:pPr marL="457200" lvl="0" indent="-342900" rtl="0">
              <a:lnSpc>
                <a:spcPct val="150000"/>
              </a:lnSpc>
              <a:spcBef>
                <a:spcPts val="0"/>
              </a:spcBef>
              <a:buClr>
                <a:schemeClr val="lt1"/>
              </a:buClr>
              <a:buSzPct val="100000"/>
              <a:buChar char="●"/>
            </a:pPr>
            <a:r>
              <a:rPr lang="en" sz="1800" dirty="0">
                <a:solidFill>
                  <a:schemeClr val="lt1"/>
                </a:solidFill>
              </a:rPr>
              <a:t>Can lead to frustrations and less pleasant business experience</a:t>
            </a:r>
          </a:p>
          <a:p>
            <a:pPr marL="0" lvl="0" rtl="0">
              <a:lnSpc>
                <a:spcPct val="150000"/>
              </a:lnSpc>
              <a:spcBef>
                <a:spcPts val="0"/>
              </a:spcBef>
              <a:buNone/>
            </a:pPr>
            <a:endParaRPr sz="1800" dirty="0"/>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2"/>
                                        </p:tgtEl>
                                        <p:attrNameLst>
                                          <p:attrName>style.visibility</p:attrName>
                                        </p:attrNameLst>
                                      </p:cBhvr>
                                      <p:to>
                                        <p:strVal val="visible"/>
                                      </p:to>
                                    </p:set>
                                    <p:anim calcmode="lin" valueType="num">
                                      <p:cBhvr additive="base">
                                        <p:cTn id="7" dur="1000"/>
                                        <p:tgtEl>
                                          <p:spTgt spid="2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a:spcBef>
                <a:spcPts val="0"/>
              </a:spcBef>
              <a:buClr>
                <a:schemeClr val="dk1"/>
              </a:buClr>
              <a:buSzPct val="33333"/>
              <a:buFont typeface="Arial"/>
              <a:buNone/>
            </a:pPr>
            <a:r>
              <a:rPr lang="en" dirty="0">
                <a:solidFill>
                  <a:schemeClr val="lt1"/>
                </a:solidFill>
              </a:rPr>
              <a:t>A Social Experience: Manners and Respect</a:t>
            </a:r>
          </a:p>
          <a:p>
            <a:pPr lvl="0">
              <a:spcBef>
                <a:spcPts val="0"/>
              </a:spcBef>
              <a:buNone/>
            </a:pPr>
            <a:endParaRPr dirty="0"/>
          </a:p>
        </p:txBody>
      </p:sp>
      <p:sp>
        <p:nvSpPr>
          <p:cNvPr id="229" name="Shape 229"/>
          <p:cNvSpPr txBox="1">
            <a:spLocks noGrp="1"/>
          </p:cNvSpPr>
          <p:nvPr>
            <p:ph type="body" idx="1"/>
          </p:nvPr>
        </p:nvSpPr>
        <p:spPr>
          <a:xfrm>
            <a:off x="429825" y="2921375"/>
            <a:ext cx="8210100" cy="1647300"/>
          </a:xfrm>
          <a:prstGeom prst="rect">
            <a:avLst/>
          </a:prstGeom>
        </p:spPr>
        <p:txBody>
          <a:bodyPr lIns="34300" tIns="34300" rIns="34300" bIns="34300" anchor="t" anchorCtr="0">
            <a:noAutofit/>
          </a:bodyPr>
          <a:lstStyle/>
          <a:p>
            <a:pPr marL="0" lvl="0" algn="ctr" rtl="0">
              <a:lnSpc>
                <a:spcPct val="115000"/>
              </a:lnSpc>
              <a:spcBef>
                <a:spcPts val="0"/>
              </a:spcBef>
              <a:buNone/>
            </a:pPr>
            <a:r>
              <a:rPr lang="en" sz="1800" i="1"/>
              <a:t>“I think a lot more people should know and understand what the word ‘excuse me’ means, because a lot of people will try to run over you if you’re not walking fast enough.”</a:t>
            </a:r>
          </a:p>
        </p:txBody>
      </p:sp>
      <p:sp>
        <p:nvSpPr>
          <p:cNvPr id="230" name="Shape 230"/>
          <p:cNvSpPr txBox="1">
            <a:spLocks noGrp="1"/>
          </p:cNvSpPr>
          <p:nvPr>
            <p:ph type="body" idx="1"/>
          </p:nvPr>
        </p:nvSpPr>
        <p:spPr>
          <a:xfrm>
            <a:off x="504150" y="1017725"/>
            <a:ext cx="8135700" cy="2097000"/>
          </a:xfrm>
          <a:prstGeom prst="rect">
            <a:avLst/>
          </a:prstGeom>
        </p:spPr>
        <p:txBody>
          <a:bodyPr lIns="34300" tIns="34300" rIns="34300" bIns="34300" anchor="t" anchorCtr="0">
            <a:noAutofit/>
          </a:bodyPr>
          <a:lstStyle/>
          <a:p>
            <a:pPr marL="457200" lvl="0" indent="-342900" rtl="0">
              <a:lnSpc>
                <a:spcPct val="150000"/>
              </a:lnSpc>
              <a:spcBef>
                <a:spcPts val="0"/>
              </a:spcBef>
              <a:buSzPct val="100000"/>
              <a:buChar char="●"/>
            </a:pPr>
            <a:r>
              <a:rPr lang="en" sz="1800" dirty="0"/>
              <a:t>Encounters with general public and employees</a:t>
            </a:r>
          </a:p>
          <a:p>
            <a:pPr marL="457200" lvl="0" indent="-342900" rtl="0">
              <a:lnSpc>
                <a:spcPct val="150000"/>
              </a:lnSpc>
              <a:spcBef>
                <a:spcPts val="0"/>
              </a:spcBef>
              <a:buSzPct val="100000"/>
              <a:buChar char="●"/>
            </a:pPr>
            <a:r>
              <a:rPr lang="en" sz="1800" dirty="0"/>
              <a:t>Pleasant interactions </a:t>
            </a:r>
            <a:r>
              <a:rPr lang="en-US" sz="1800" dirty="0" smtClean="0"/>
              <a:t>- </a:t>
            </a:r>
            <a:r>
              <a:rPr lang="en" sz="1800" dirty="0" smtClean="0"/>
              <a:t>feeling respected</a:t>
            </a:r>
            <a:endParaRPr lang="en" sz="1800" dirty="0"/>
          </a:p>
          <a:p>
            <a:pPr marL="457200" lvl="0" indent="-342900" rtl="0">
              <a:lnSpc>
                <a:spcPct val="150000"/>
              </a:lnSpc>
              <a:spcBef>
                <a:spcPts val="0"/>
              </a:spcBef>
              <a:buSzPct val="100000"/>
              <a:buChar char="●"/>
            </a:pPr>
            <a:r>
              <a:rPr lang="en" sz="1800" dirty="0"/>
              <a:t>Unpleasant interactions - lack of patience </a:t>
            </a:r>
          </a:p>
          <a:p>
            <a:pPr marL="457200" lvl="0" indent="-342900" rtl="0">
              <a:lnSpc>
                <a:spcPct val="150000"/>
              </a:lnSpc>
              <a:spcBef>
                <a:spcPts val="0"/>
              </a:spcBef>
              <a:buSzPct val="100000"/>
              <a:buChar char="●"/>
            </a:pPr>
            <a:r>
              <a:rPr lang="en" sz="1800" dirty="0"/>
              <a:t>Positive encounters make older adults more willing to participate</a:t>
            </a:r>
          </a:p>
          <a:p>
            <a:pPr lvl="0" rtl="0">
              <a:spcBef>
                <a:spcPts val="0"/>
              </a:spcBef>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9"/>
                                        </p:tgtEl>
                                        <p:attrNameLst>
                                          <p:attrName>style.visibility</p:attrName>
                                        </p:attrNameLst>
                                      </p:cBhvr>
                                      <p:to>
                                        <p:strVal val="visible"/>
                                      </p:to>
                                    </p:set>
                                    <p:anim calcmode="lin" valueType="num">
                                      <p:cBhvr additive="base">
                                        <p:cTn id="7" dur="1000"/>
                                        <p:tgtEl>
                                          <p:spTgt spid="2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311700" y="185875"/>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Discussion</a:t>
            </a:r>
          </a:p>
        </p:txBody>
      </p:sp>
      <p:sp>
        <p:nvSpPr>
          <p:cNvPr id="236" name="Shape 236"/>
          <p:cNvSpPr txBox="1">
            <a:spLocks noGrp="1"/>
          </p:cNvSpPr>
          <p:nvPr>
            <p:ph type="body" idx="1"/>
          </p:nvPr>
        </p:nvSpPr>
        <p:spPr>
          <a:xfrm>
            <a:off x="709800" y="1095288"/>
            <a:ext cx="7724400" cy="28455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Expand the understanding of accessibility!</a:t>
            </a:r>
          </a:p>
          <a:p>
            <a:pPr marL="457200" lvl="0" indent="-361950" rtl="0">
              <a:spcBef>
                <a:spcPts val="0"/>
              </a:spcBef>
              <a:buSzPct val="100000"/>
              <a:buFont typeface="Open Sans"/>
              <a:buChar char="●"/>
            </a:pPr>
            <a:r>
              <a:rPr lang="en" dirty="0">
                <a:ea typeface="Open Sans"/>
                <a:sym typeface="Open Sans"/>
              </a:rPr>
              <a:t>Accessibility doesn’t start at the entrance</a:t>
            </a:r>
          </a:p>
          <a:p>
            <a:pPr marL="457200" lvl="0" indent="-361950" rtl="0">
              <a:spcBef>
                <a:spcPts val="0"/>
              </a:spcBef>
              <a:buSzPct val="100000"/>
              <a:buFont typeface="Open Sans"/>
              <a:buChar char="●"/>
            </a:pPr>
            <a:r>
              <a:rPr lang="en" dirty="0">
                <a:ea typeface="Open Sans"/>
                <a:sym typeface="Open Sans"/>
              </a:rPr>
              <a:t>Disconnect between the aging process and environment</a:t>
            </a:r>
          </a:p>
          <a:p>
            <a:pPr marL="457200" lvl="0" indent="-361950" rtl="0">
              <a:spcBef>
                <a:spcPts val="0"/>
              </a:spcBef>
              <a:buSzPct val="100000"/>
              <a:buFont typeface="Open Sans"/>
              <a:buChar char="●"/>
            </a:pPr>
            <a:r>
              <a:rPr lang="en" dirty="0">
                <a:ea typeface="Open Sans"/>
                <a:sym typeface="Open Sans"/>
              </a:rPr>
              <a:t>Accessibility is </a:t>
            </a:r>
            <a:r>
              <a:rPr lang="en" b="1" i="1" dirty="0">
                <a:ea typeface="Open Sans"/>
                <a:sym typeface="Open Sans"/>
              </a:rPr>
              <a:t>also</a:t>
            </a:r>
            <a:r>
              <a:rPr lang="en" dirty="0">
                <a:ea typeface="Open Sans"/>
                <a:sym typeface="Open Sans"/>
              </a:rPr>
              <a:t> the social environment</a:t>
            </a:r>
          </a:p>
          <a:p>
            <a:pPr marL="457200" lvl="0" indent="-361950" rtl="0">
              <a:spcBef>
                <a:spcPts val="0"/>
              </a:spcBef>
              <a:buSzPct val="100000"/>
              <a:buFont typeface="Open Sans"/>
              <a:buChar char="●"/>
            </a:pPr>
            <a:r>
              <a:rPr lang="en" dirty="0">
                <a:ea typeface="Open Sans"/>
                <a:sym typeface="Open Sans"/>
              </a:rPr>
              <a:t>Importance of getting User input</a:t>
            </a:r>
          </a:p>
          <a:p>
            <a:pPr marL="457200" lvl="0" indent="-361950" rtl="0">
              <a:spcBef>
                <a:spcPts val="0"/>
              </a:spcBef>
              <a:buSzPct val="100000"/>
              <a:buFont typeface="Open Sans"/>
              <a:buChar char="●"/>
            </a:pPr>
            <a:r>
              <a:rPr lang="en" dirty="0">
                <a:ea typeface="Open Sans"/>
                <a:sym typeface="Open Sans"/>
              </a:rPr>
              <a:t>Framework for future Age Friendly Communities</a:t>
            </a:r>
          </a:p>
          <a:p>
            <a:pPr marL="0" lvl="0">
              <a:spcBef>
                <a:spcPts val="0"/>
              </a:spcBef>
              <a:buNone/>
            </a:pPr>
            <a:endParaRPr dirty="0">
              <a:ea typeface="Open Sans"/>
              <a:sym typeface="Open San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311700" y="287786"/>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Limitations</a:t>
            </a:r>
          </a:p>
        </p:txBody>
      </p:sp>
      <p:sp>
        <p:nvSpPr>
          <p:cNvPr id="242" name="Shape 242"/>
          <p:cNvSpPr txBox="1">
            <a:spLocks noGrp="1"/>
          </p:cNvSpPr>
          <p:nvPr>
            <p:ph type="body" idx="1"/>
          </p:nvPr>
        </p:nvSpPr>
        <p:spPr>
          <a:xfrm>
            <a:off x="445100" y="1152475"/>
            <a:ext cx="8098500" cy="34164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Small sample size</a:t>
            </a:r>
          </a:p>
          <a:p>
            <a:pPr marL="457200" lvl="0" indent="-361950" rtl="0">
              <a:spcBef>
                <a:spcPts val="0"/>
              </a:spcBef>
              <a:buSzPct val="100000"/>
              <a:buFont typeface="Open Sans"/>
              <a:buChar char="●"/>
            </a:pPr>
            <a:r>
              <a:rPr lang="en" dirty="0">
                <a:ea typeface="Open Sans"/>
                <a:sym typeface="Open Sans"/>
              </a:rPr>
              <a:t>Using a snowball sampling method may have biased the participants</a:t>
            </a:r>
          </a:p>
          <a:p>
            <a:pPr marL="457200" lvl="0" indent="-361950" rtl="0">
              <a:spcBef>
                <a:spcPts val="0"/>
              </a:spcBef>
              <a:buSzPct val="100000"/>
              <a:buFont typeface="Open Sans"/>
              <a:buChar char="●"/>
            </a:pPr>
            <a:r>
              <a:rPr lang="en" dirty="0">
                <a:ea typeface="Open Sans"/>
                <a:sym typeface="Open Sans"/>
              </a:rPr>
              <a:t>Limited types of businesses </a:t>
            </a:r>
          </a:p>
          <a:p>
            <a:pPr marL="457200" lvl="0" indent="-361950" rtl="0">
              <a:spcBef>
                <a:spcPts val="0"/>
              </a:spcBef>
              <a:buSzPct val="100000"/>
              <a:buFont typeface="Open Sans"/>
              <a:buChar char="●"/>
            </a:pPr>
            <a:r>
              <a:rPr lang="en" dirty="0">
                <a:ea typeface="Open Sans"/>
                <a:sym typeface="Open Sans"/>
              </a:rPr>
              <a:t>Recruitment Methods</a:t>
            </a:r>
          </a:p>
          <a:p>
            <a:pPr marL="457200" lvl="0" indent="-361950" rtl="0">
              <a:spcBef>
                <a:spcPts val="0"/>
              </a:spcBef>
              <a:buSzPct val="100000"/>
              <a:buFont typeface="Open Sans"/>
              <a:buChar char="●"/>
            </a:pPr>
            <a:r>
              <a:rPr lang="en" dirty="0">
                <a:ea typeface="Open Sans"/>
                <a:sym typeface="Open Sans"/>
              </a:rPr>
              <a:t>Ensuring Transportation</a:t>
            </a:r>
          </a:p>
          <a:p>
            <a:pPr marL="457200" lvl="0" indent="-361950" rtl="0">
              <a:spcBef>
                <a:spcPts val="0"/>
              </a:spcBef>
              <a:buSzPct val="100000"/>
              <a:buFont typeface="Open Sans"/>
              <a:buChar char="●"/>
            </a:pPr>
            <a:r>
              <a:rPr lang="en" dirty="0">
                <a:ea typeface="Open Sans"/>
                <a:sym typeface="Open Sans"/>
              </a:rPr>
              <a:t>Opening statement when entering businesses</a:t>
            </a:r>
          </a:p>
          <a:p>
            <a:pPr marL="0" lvl="0">
              <a:spcBef>
                <a:spcPts val="0"/>
              </a:spcBef>
              <a:buNone/>
            </a:pPr>
            <a:endParaRP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311700" y="336168"/>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Implications for Occupational Therapy</a:t>
            </a:r>
          </a:p>
        </p:txBody>
      </p:sp>
      <p:sp>
        <p:nvSpPr>
          <p:cNvPr id="248" name="Shape 248"/>
          <p:cNvSpPr txBox="1">
            <a:spLocks noGrp="1"/>
          </p:cNvSpPr>
          <p:nvPr>
            <p:ph type="body" idx="1"/>
          </p:nvPr>
        </p:nvSpPr>
        <p:spPr>
          <a:xfrm>
            <a:off x="663224" y="1245050"/>
            <a:ext cx="7188600" cy="29400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Direct Services </a:t>
            </a:r>
          </a:p>
          <a:p>
            <a:pPr marL="0" lvl="0" rtl="0">
              <a:spcBef>
                <a:spcPts val="0"/>
              </a:spcBef>
              <a:buNone/>
            </a:pPr>
            <a:endParaRPr dirty="0">
              <a:ea typeface="Open Sans"/>
              <a:sym typeface="Open Sans"/>
            </a:endParaRPr>
          </a:p>
          <a:p>
            <a:pPr marL="457200" lvl="0" indent="-361950" rtl="0">
              <a:spcBef>
                <a:spcPts val="0"/>
              </a:spcBef>
              <a:buSzPct val="100000"/>
              <a:buFont typeface="Open Sans"/>
              <a:buChar char="●"/>
            </a:pPr>
            <a:r>
              <a:rPr lang="en" dirty="0">
                <a:ea typeface="Open Sans"/>
                <a:sym typeface="Open Sans"/>
              </a:rPr>
              <a:t>Indirect Services</a:t>
            </a:r>
          </a:p>
          <a:p>
            <a:pPr marL="0" lvl="0" rtl="0">
              <a:spcBef>
                <a:spcPts val="0"/>
              </a:spcBef>
              <a:buNone/>
            </a:pPr>
            <a:endParaRPr dirty="0">
              <a:ea typeface="Open Sans"/>
              <a:sym typeface="Open Sans"/>
            </a:endParaRPr>
          </a:p>
          <a:p>
            <a:pPr marL="457200" lvl="0" indent="-361950" rtl="0">
              <a:spcBef>
                <a:spcPts val="0"/>
              </a:spcBef>
              <a:buSzPct val="100000"/>
              <a:buChar char="●"/>
            </a:pPr>
            <a:r>
              <a:rPr lang="en" dirty="0">
                <a:ea typeface="Open Sans"/>
                <a:sym typeface="Open Sans"/>
              </a:rPr>
              <a:t>Education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Introduction</a:t>
            </a:r>
          </a:p>
        </p:txBody>
      </p:sp>
      <p:sp>
        <p:nvSpPr>
          <p:cNvPr id="82" name="Shape 82"/>
          <p:cNvSpPr txBox="1">
            <a:spLocks noGrp="1"/>
          </p:cNvSpPr>
          <p:nvPr>
            <p:ph type="body" idx="1"/>
          </p:nvPr>
        </p:nvSpPr>
        <p:spPr>
          <a:xfrm>
            <a:off x="516600" y="1247459"/>
            <a:ext cx="8110800" cy="28137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What drove our research?</a:t>
            </a:r>
          </a:p>
          <a:p>
            <a:pPr marL="971550" lvl="1" indent="-285750" rtl="0">
              <a:spcBef>
                <a:spcPts val="0"/>
              </a:spcBef>
              <a:buFont typeface="Courier New"/>
              <a:buChar char="o"/>
            </a:pPr>
            <a:r>
              <a:rPr lang="en" dirty="0">
                <a:ea typeface="Open Sans"/>
                <a:sym typeface="Open Sans"/>
              </a:rPr>
              <a:t>Prior research study focused on business owners’ perceptions on accessibility </a:t>
            </a:r>
            <a:r>
              <a:rPr lang="en" sz="1000" dirty="0">
                <a:ea typeface="Open Sans"/>
                <a:sym typeface="Open Sans"/>
              </a:rPr>
              <a:t>(</a:t>
            </a:r>
            <a:r>
              <a:rPr lang="en" sz="1000" dirty="0">
                <a:solidFill>
                  <a:srgbClr val="FFFFFF"/>
                </a:solidFill>
                <a:ea typeface="Open Sans"/>
                <a:sym typeface="Open Sans"/>
              </a:rPr>
              <a:t>Borrie, Crenshaw, Jasinski, Rosenblum, &amp; Vandervort, 2015)</a:t>
            </a:r>
          </a:p>
          <a:p>
            <a:pPr marL="971550" lvl="1" indent="-285750" rtl="0">
              <a:spcBef>
                <a:spcPts val="0"/>
              </a:spcBef>
              <a:buFont typeface="Courier New"/>
              <a:buChar char="o"/>
            </a:pPr>
            <a:r>
              <a:rPr lang="en" dirty="0">
                <a:ea typeface="Open Sans"/>
                <a:sym typeface="Open Sans"/>
              </a:rPr>
              <a:t>Our focus changed from business owners to older adults</a:t>
            </a:r>
          </a:p>
          <a:p>
            <a:pPr marL="0" lvl="0" rtl="0">
              <a:spcBef>
                <a:spcPts val="0"/>
              </a:spcBef>
              <a:buNone/>
            </a:pPr>
            <a:endParaRP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idx="4294967295"/>
          </p:nvPr>
        </p:nvSpPr>
        <p:spPr>
          <a:xfrm>
            <a:off x="457200" y="150908"/>
            <a:ext cx="8229600" cy="5961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Direct Services</a:t>
            </a:r>
          </a:p>
        </p:txBody>
      </p:sp>
      <p:sp>
        <p:nvSpPr>
          <p:cNvPr id="254" name="Shape 254"/>
          <p:cNvSpPr txBox="1">
            <a:spLocks noGrp="1"/>
          </p:cNvSpPr>
          <p:nvPr>
            <p:ph type="body" idx="4294967295"/>
          </p:nvPr>
        </p:nvSpPr>
        <p:spPr>
          <a:xfrm>
            <a:off x="721802" y="1029533"/>
            <a:ext cx="7720674" cy="32583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Older Adults</a:t>
            </a:r>
          </a:p>
          <a:p>
            <a:pPr marL="908050" lvl="1" indent="-342900" rtl="0">
              <a:spcBef>
                <a:spcPts val="0"/>
              </a:spcBef>
              <a:buSzPct val="100000"/>
              <a:buFont typeface="Courier New"/>
              <a:buChar char="o"/>
            </a:pPr>
            <a:r>
              <a:rPr lang="en" sz="1900" dirty="0">
                <a:ea typeface="Open Sans"/>
                <a:sym typeface="Open Sans"/>
              </a:rPr>
              <a:t>Restoring/Maintaining Physical </a:t>
            </a:r>
            <a:r>
              <a:rPr lang="en" sz="1900" dirty="0" smtClean="0">
                <a:ea typeface="Open Sans"/>
                <a:sym typeface="Open Sans"/>
              </a:rPr>
              <a:t>Capacities</a:t>
            </a:r>
            <a:endParaRPr lang="en-US" sz="1900" dirty="0" smtClean="0">
              <a:ea typeface="Open Sans"/>
              <a:sym typeface="Open Sans"/>
            </a:endParaRPr>
          </a:p>
          <a:p>
            <a:pPr marL="908050" lvl="1" indent="-342900" rtl="0">
              <a:spcBef>
                <a:spcPts val="0"/>
              </a:spcBef>
              <a:buSzPct val="100000"/>
              <a:buFont typeface="Courier New"/>
              <a:buChar char="o"/>
            </a:pPr>
            <a:r>
              <a:rPr lang="en" sz="1900" dirty="0" smtClean="0">
                <a:ea typeface="Open Sans"/>
                <a:sym typeface="Open Sans"/>
              </a:rPr>
              <a:t>Establishing </a:t>
            </a:r>
            <a:r>
              <a:rPr lang="en" sz="1900" dirty="0">
                <a:ea typeface="Open Sans"/>
                <a:sym typeface="Open Sans"/>
              </a:rPr>
              <a:t>Reliable </a:t>
            </a:r>
            <a:r>
              <a:rPr lang="en" sz="1900" dirty="0" smtClean="0">
                <a:ea typeface="Open Sans"/>
                <a:sym typeface="Open Sans"/>
              </a:rPr>
              <a:t>Transportation</a:t>
            </a:r>
            <a:endParaRPr lang="en-US" sz="1900" dirty="0" smtClean="0">
              <a:ea typeface="Open Sans"/>
              <a:sym typeface="Open Sans"/>
            </a:endParaRPr>
          </a:p>
          <a:p>
            <a:pPr marL="908050" lvl="1" indent="-342900" rtl="0">
              <a:spcBef>
                <a:spcPts val="0"/>
              </a:spcBef>
              <a:buSzPct val="100000"/>
              <a:buFont typeface="Courier New"/>
              <a:buChar char="o"/>
            </a:pPr>
            <a:r>
              <a:rPr lang="en" sz="1900" dirty="0" smtClean="0">
                <a:ea typeface="Open Sans"/>
                <a:sym typeface="Open Sans"/>
              </a:rPr>
              <a:t>Training </a:t>
            </a:r>
            <a:r>
              <a:rPr lang="en" sz="1900" dirty="0">
                <a:ea typeface="Open Sans"/>
                <a:sym typeface="Open Sans"/>
              </a:rPr>
              <a:t>with Adaptive Equipment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idx="4294967295"/>
          </p:nvPr>
        </p:nvSpPr>
        <p:spPr>
          <a:xfrm>
            <a:off x="457200" y="150883"/>
            <a:ext cx="8229600" cy="596100"/>
          </a:xfrm>
          <a:prstGeom prst="rect">
            <a:avLst/>
          </a:prstGeom>
        </p:spPr>
        <p:txBody>
          <a:bodyPr lIns="34300" tIns="34300" rIns="34300" bIns="34300" anchor="ctr" anchorCtr="0">
            <a:noAutofit/>
          </a:bodyPr>
          <a:lstStyle/>
          <a:p>
            <a:pPr lvl="0" rtl="0">
              <a:spcBef>
                <a:spcPts val="0"/>
              </a:spcBef>
              <a:buNone/>
            </a:pPr>
            <a:r>
              <a:rPr lang="en" dirty="0">
                <a:ea typeface="Open Sans"/>
                <a:sym typeface="Open Sans"/>
              </a:rPr>
              <a:t>Indirect Services</a:t>
            </a:r>
          </a:p>
        </p:txBody>
      </p:sp>
      <p:sp>
        <p:nvSpPr>
          <p:cNvPr id="260" name="Shape 260"/>
          <p:cNvSpPr txBox="1">
            <a:spLocks noGrp="1"/>
          </p:cNvSpPr>
          <p:nvPr>
            <p:ph type="body" idx="4294967295"/>
          </p:nvPr>
        </p:nvSpPr>
        <p:spPr>
          <a:xfrm>
            <a:off x="561787" y="902170"/>
            <a:ext cx="7556400" cy="33945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Recommendations for Modifications for </a:t>
            </a:r>
            <a:r>
              <a:rPr lang="en" dirty="0" smtClean="0">
                <a:ea typeface="Open Sans"/>
                <a:sym typeface="Open Sans"/>
              </a:rPr>
              <a:t>Businesses</a:t>
            </a:r>
            <a:endParaRPr lang="en-US" dirty="0" smtClean="0">
              <a:ea typeface="Open Sans"/>
              <a:sym typeface="Open Sans"/>
            </a:endParaRPr>
          </a:p>
          <a:p>
            <a:pPr marL="812800" lvl="1" indent="-361950">
              <a:spcBef>
                <a:spcPts val="0"/>
              </a:spcBef>
              <a:buFont typeface="Courier New"/>
              <a:buChar char="o"/>
            </a:pPr>
            <a:r>
              <a:rPr lang="en" sz="1600" dirty="0" smtClean="0">
                <a:ea typeface="Open Sans"/>
                <a:sym typeface="Open Sans"/>
              </a:rPr>
              <a:t>Bigger </a:t>
            </a:r>
            <a:r>
              <a:rPr lang="en" sz="1600" dirty="0">
                <a:ea typeface="Open Sans"/>
                <a:sym typeface="Open Sans"/>
              </a:rPr>
              <a:t>font on printed </a:t>
            </a:r>
            <a:r>
              <a:rPr lang="en" sz="1600" dirty="0" smtClean="0">
                <a:ea typeface="Open Sans"/>
                <a:sym typeface="Open Sans"/>
              </a:rPr>
              <a:t>material</a:t>
            </a:r>
            <a:endParaRPr lang="en-US" sz="1600" dirty="0" smtClean="0">
              <a:ea typeface="Open Sans"/>
              <a:sym typeface="Open Sans"/>
            </a:endParaRPr>
          </a:p>
          <a:p>
            <a:pPr marL="812800" lvl="1" indent="-361950">
              <a:spcBef>
                <a:spcPts val="0"/>
              </a:spcBef>
              <a:buFont typeface="Courier New"/>
              <a:buChar char="o"/>
            </a:pPr>
            <a:r>
              <a:rPr lang="en" sz="1600" dirty="0" smtClean="0">
                <a:ea typeface="Open Sans"/>
                <a:sym typeface="Open Sans"/>
              </a:rPr>
              <a:t>Map </a:t>
            </a:r>
            <a:r>
              <a:rPr lang="en" sz="1600" dirty="0">
                <a:ea typeface="Open Sans"/>
                <a:sym typeface="Open Sans"/>
              </a:rPr>
              <a:t>at </a:t>
            </a:r>
            <a:r>
              <a:rPr lang="en" sz="1600" dirty="0" smtClean="0">
                <a:ea typeface="Open Sans"/>
                <a:sym typeface="Open Sans"/>
              </a:rPr>
              <a:t>entrance</a:t>
            </a:r>
            <a:endParaRPr lang="en-US" sz="1600" dirty="0" smtClean="0">
              <a:ea typeface="Open Sans"/>
              <a:sym typeface="Open Sans"/>
            </a:endParaRPr>
          </a:p>
          <a:p>
            <a:pPr marL="812800" lvl="1" indent="-361950">
              <a:spcBef>
                <a:spcPts val="0"/>
              </a:spcBef>
              <a:buFont typeface="Courier New"/>
              <a:buChar char="o"/>
            </a:pPr>
            <a:r>
              <a:rPr lang="en-US" sz="1600" dirty="0">
                <a:ea typeface="Open Sans"/>
                <a:sym typeface="Open Sans"/>
              </a:rPr>
              <a:t>M</a:t>
            </a:r>
            <a:r>
              <a:rPr lang="en" sz="1600" dirty="0" smtClean="0">
                <a:ea typeface="Open Sans"/>
                <a:sym typeface="Open Sans"/>
              </a:rPr>
              <a:t>agnifying </a:t>
            </a:r>
            <a:r>
              <a:rPr lang="en" sz="1600" dirty="0">
                <a:ea typeface="Open Sans"/>
                <a:sym typeface="Open Sans"/>
              </a:rPr>
              <a:t>glasses tied to </a:t>
            </a:r>
            <a:r>
              <a:rPr lang="en" sz="1600" dirty="0" smtClean="0">
                <a:ea typeface="Open Sans"/>
                <a:sym typeface="Open Sans"/>
              </a:rPr>
              <a:t>shelves</a:t>
            </a:r>
            <a:endParaRPr lang="en-US" sz="1600" dirty="0" smtClean="0">
              <a:ea typeface="Open Sans"/>
              <a:sym typeface="Open Sans"/>
            </a:endParaRPr>
          </a:p>
          <a:p>
            <a:pPr marL="812800" lvl="1" indent="-361950">
              <a:spcBef>
                <a:spcPts val="0"/>
              </a:spcBef>
              <a:buFont typeface="Courier New"/>
              <a:buChar char="o"/>
            </a:pPr>
            <a:r>
              <a:rPr lang="en" sz="1600" dirty="0" smtClean="0">
                <a:ea typeface="Open Sans"/>
                <a:sym typeface="Open Sans"/>
              </a:rPr>
              <a:t>Benches</a:t>
            </a:r>
            <a:endParaRPr lang="en-US" sz="1600" dirty="0">
              <a:ea typeface="Open Sans"/>
              <a:sym typeface="Open Sans"/>
            </a:endParaRPr>
          </a:p>
          <a:p>
            <a:pPr marL="812800" lvl="1" indent="-361950">
              <a:spcBef>
                <a:spcPts val="0"/>
              </a:spcBef>
              <a:buFont typeface="Courier New"/>
              <a:buChar char="o"/>
            </a:pPr>
            <a:r>
              <a:rPr lang="en" sz="1600" dirty="0" smtClean="0">
                <a:ea typeface="Open Sans"/>
                <a:sym typeface="Open Sans"/>
              </a:rPr>
              <a:t>Lower </a:t>
            </a:r>
            <a:r>
              <a:rPr lang="en" sz="1600" dirty="0">
                <a:ea typeface="Open Sans"/>
                <a:sym typeface="Open Sans"/>
              </a:rPr>
              <a:t>music in sections of restaurant</a:t>
            </a:r>
          </a:p>
          <a:p>
            <a:pPr marL="457200" lvl="0" indent="-361950" rtl="0">
              <a:spcBef>
                <a:spcPts val="0"/>
              </a:spcBef>
              <a:spcAft>
                <a:spcPts val="0"/>
              </a:spcAft>
              <a:buClr>
                <a:srgbClr val="FFFFFF"/>
              </a:buClr>
              <a:buSzPct val="100000"/>
              <a:buFont typeface="Open Sans"/>
              <a:buChar char="●"/>
            </a:pPr>
            <a:r>
              <a:rPr lang="en" dirty="0">
                <a:solidFill>
                  <a:srgbClr val="FFFFFF"/>
                </a:solidFill>
                <a:ea typeface="Open Sans"/>
                <a:sym typeface="Open Sans"/>
              </a:rPr>
              <a:t>Businesses- Customer Service </a:t>
            </a:r>
            <a:r>
              <a:rPr lang="en" dirty="0" smtClean="0">
                <a:solidFill>
                  <a:srgbClr val="FFFFFF"/>
                </a:solidFill>
                <a:ea typeface="Open Sans"/>
                <a:sym typeface="Open Sans"/>
              </a:rPr>
              <a:t>Training</a:t>
            </a:r>
            <a:endParaRPr lang="en-US" dirty="0" smtClean="0">
              <a:solidFill>
                <a:srgbClr val="FFFFFF"/>
              </a:solidFill>
              <a:ea typeface="Open Sans"/>
              <a:sym typeface="Open Sans"/>
            </a:endParaRPr>
          </a:p>
          <a:p>
            <a:pPr marL="812800" lvl="1" indent="-361950">
              <a:spcBef>
                <a:spcPts val="0"/>
              </a:spcBef>
              <a:buFont typeface="Courier New"/>
              <a:buChar char="o"/>
            </a:pPr>
            <a:r>
              <a:rPr lang="en" sz="1600" dirty="0" smtClean="0">
                <a:solidFill>
                  <a:srgbClr val="FFFFFF"/>
                </a:solidFill>
                <a:ea typeface="Open Sans"/>
                <a:sym typeface="Open Sans"/>
              </a:rPr>
              <a:t>Aging </a:t>
            </a:r>
            <a:r>
              <a:rPr lang="en" sz="1600" dirty="0">
                <a:ea typeface="Open Sans"/>
                <a:sym typeface="Open Sans"/>
              </a:rPr>
              <a:t>r</a:t>
            </a:r>
            <a:r>
              <a:rPr lang="en" sz="1600" dirty="0">
                <a:solidFill>
                  <a:srgbClr val="FFFFFF"/>
                </a:solidFill>
                <a:ea typeface="Open Sans"/>
                <a:sym typeface="Open Sans"/>
              </a:rPr>
              <a:t>elated </a:t>
            </a:r>
            <a:r>
              <a:rPr lang="en" sz="1600" dirty="0" smtClean="0">
                <a:ea typeface="Open Sans"/>
                <a:sym typeface="Open Sans"/>
              </a:rPr>
              <a:t>n</a:t>
            </a:r>
            <a:r>
              <a:rPr lang="en" sz="1600" dirty="0" smtClean="0">
                <a:solidFill>
                  <a:srgbClr val="FFFFFF"/>
                </a:solidFill>
                <a:ea typeface="Open Sans"/>
                <a:sym typeface="Open Sans"/>
              </a:rPr>
              <a:t>eeds</a:t>
            </a:r>
            <a:endParaRPr lang="en-US" sz="1600" dirty="0" smtClean="0">
              <a:solidFill>
                <a:srgbClr val="FFFFFF"/>
              </a:solidFill>
              <a:ea typeface="Open Sans"/>
              <a:sym typeface="Open Sans"/>
            </a:endParaRPr>
          </a:p>
          <a:p>
            <a:pPr marL="812800" lvl="1" indent="-361950">
              <a:spcBef>
                <a:spcPts val="0"/>
              </a:spcBef>
              <a:buFont typeface="Courier New"/>
              <a:buChar char="o"/>
            </a:pPr>
            <a:r>
              <a:rPr lang="en" sz="1600" dirty="0" smtClean="0">
                <a:solidFill>
                  <a:srgbClr val="FFFFFF"/>
                </a:solidFill>
                <a:ea typeface="Open Sans"/>
                <a:sym typeface="Open Sans"/>
              </a:rPr>
              <a:t>Generational </a:t>
            </a:r>
            <a:r>
              <a:rPr lang="en" sz="1600" dirty="0">
                <a:ea typeface="Open Sans"/>
                <a:sym typeface="Open Sans"/>
              </a:rPr>
              <a:t>s</a:t>
            </a:r>
            <a:r>
              <a:rPr lang="en" sz="1600" dirty="0">
                <a:solidFill>
                  <a:srgbClr val="FFFFFF"/>
                </a:solidFill>
                <a:ea typeface="Open Sans"/>
                <a:sym typeface="Open Sans"/>
              </a:rPr>
              <a:t>ensitivity</a:t>
            </a:r>
          </a:p>
          <a:p>
            <a:pPr marL="457200" lvl="0" indent="-361950" rtl="0">
              <a:spcBef>
                <a:spcPts val="0"/>
              </a:spcBef>
              <a:spcAft>
                <a:spcPts val="0"/>
              </a:spcAft>
              <a:buClr>
                <a:schemeClr val="lt1"/>
              </a:buClr>
              <a:buSzPct val="100000"/>
              <a:buFont typeface="Open Sans"/>
              <a:buChar char="●"/>
            </a:pPr>
            <a:r>
              <a:rPr lang="en" dirty="0">
                <a:solidFill>
                  <a:schemeClr val="lt1"/>
                </a:solidFill>
                <a:ea typeface="Open Sans"/>
                <a:sym typeface="Open Sans"/>
              </a:rPr>
              <a:t>Collaborating with </a:t>
            </a:r>
            <a:r>
              <a:rPr lang="en" dirty="0" smtClean="0">
                <a:solidFill>
                  <a:schemeClr val="lt1"/>
                </a:solidFill>
                <a:ea typeface="Open Sans"/>
                <a:sym typeface="Open Sans"/>
              </a:rPr>
              <a:t>Architects</a:t>
            </a:r>
            <a:endParaRPr lang="en-US" dirty="0" smtClean="0">
              <a:solidFill>
                <a:schemeClr val="lt1"/>
              </a:solidFill>
              <a:ea typeface="Open Sans"/>
              <a:sym typeface="Open Sans"/>
            </a:endParaRPr>
          </a:p>
          <a:p>
            <a:pPr marL="812800" lvl="1" indent="-361950">
              <a:spcBef>
                <a:spcPts val="0"/>
              </a:spcBef>
              <a:buClr>
                <a:schemeClr val="lt1"/>
              </a:buClr>
              <a:buFont typeface="Courier New"/>
              <a:buChar char="o"/>
            </a:pPr>
            <a:r>
              <a:rPr lang="en" sz="1600" dirty="0" smtClean="0">
                <a:ea typeface="Open Sans"/>
                <a:sym typeface="Open Sans"/>
              </a:rPr>
              <a:t>Age Friendly, not just ADA</a:t>
            </a:r>
            <a:endParaRPr lang="en" sz="1600" dirty="0">
              <a:ea typeface="Open Sans"/>
              <a:sym typeface="Open San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idx="4294967295"/>
          </p:nvPr>
        </p:nvSpPr>
        <p:spPr>
          <a:xfrm>
            <a:off x="457200" y="150908"/>
            <a:ext cx="8229600" cy="596100"/>
          </a:xfrm>
          <a:prstGeom prst="rect">
            <a:avLst/>
          </a:prstGeom>
        </p:spPr>
        <p:txBody>
          <a:bodyPr lIns="34300" tIns="34300" rIns="34300" bIns="34300" anchor="ctr" anchorCtr="0">
            <a:noAutofit/>
          </a:bodyPr>
          <a:lstStyle/>
          <a:p>
            <a:pPr lvl="0" rtl="0">
              <a:spcBef>
                <a:spcPts val="0"/>
              </a:spcBef>
              <a:buNone/>
            </a:pPr>
            <a:r>
              <a:rPr lang="en" dirty="0">
                <a:ea typeface="Open Sans"/>
                <a:sym typeface="Open Sans"/>
              </a:rPr>
              <a:t>Education</a:t>
            </a:r>
          </a:p>
        </p:txBody>
      </p:sp>
      <p:sp>
        <p:nvSpPr>
          <p:cNvPr id="266" name="Shape 266"/>
          <p:cNvSpPr txBox="1">
            <a:spLocks noGrp="1"/>
          </p:cNvSpPr>
          <p:nvPr>
            <p:ph type="body" idx="4294967295"/>
          </p:nvPr>
        </p:nvSpPr>
        <p:spPr>
          <a:xfrm>
            <a:off x="691537" y="1056368"/>
            <a:ext cx="7732636" cy="2703796"/>
          </a:xfrm>
          <a:prstGeom prst="rect">
            <a:avLst/>
          </a:prstGeom>
        </p:spPr>
        <p:txBody>
          <a:bodyPr lIns="34300" tIns="34300" rIns="34300" bIns="34300" anchor="t" anchorCtr="0">
            <a:noAutofit/>
          </a:bodyPr>
          <a:lstStyle/>
          <a:p>
            <a:pPr marL="457200" lvl="0" indent="-381000" rtl="0">
              <a:spcBef>
                <a:spcPts val="0"/>
              </a:spcBef>
              <a:buSzPct val="100000"/>
              <a:buFont typeface="Open Sans"/>
              <a:buChar char="●"/>
            </a:pPr>
            <a:r>
              <a:rPr lang="en" dirty="0">
                <a:ea typeface="Open Sans"/>
                <a:sym typeface="Open Sans"/>
              </a:rPr>
              <a:t>Expand the understanding of </a:t>
            </a:r>
            <a:r>
              <a:rPr lang="en" dirty="0" smtClean="0">
                <a:ea typeface="Open Sans"/>
                <a:sym typeface="Open Sans"/>
              </a:rPr>
              <a:t>Accessibility!</a:t>
            </a:r>
            <a:endParaRPr lang="en-US" dirty="0" smtClean="0">
              <a:ea typeface="Open Sans"/>
              <a:sym typeface="Open Sans"/>
            </a:endParaRPr>
          </a:p>
          <a:p>
            <a:pPr marL="812800" lvl="1" indent="-381000">
              <a:spcBef>
                <a:spcPts val="0"/>
              </a:spcBef>
              <a:buFont typeface="Courier New"/>
              <a:buChar char="o"/>
            </a:pPr>
            <a:r>
              <a:rPr lang="en" dirty="0" smtClean="0">
                <a:ea typeface="Open Sans"/>
                <a:sym typeface="Open Sans"/>
              </a:rPr>
              <a:t>Within </a:t>
            </a:r>
            <a:r>
              <a:rPr lang="en" dirty="0">
                <a:ea typeface="Open Sans"/>
                <a:sym typeface="Open Sans"/>
              </a:rPr>
              <a:t>the </a:t>
            </a:r>
            <a:r>
              <a:rPr lang="en" dirty="0" smtClean="0">
                <a:ea typeface="Open Sans"/>
                <a:sym typeface="Open Sans"/>
              </a:rPr>
              <a:t>profession</a:t>
            </a:r>
            <a:endParaRPr lang="en-US" dirty="0" smtClean="0">
              <a:ea typeface="Open Sans"/>
              <a:sym typeface="Open Sans"/>
            </a:endParaRPr>
          </a:p>
          <a:p>
            <a:pPr marL="812800" lvl="1" indent="-381000">
              <a:spcBef>
                <a:spcPts val="0"/>
              </a:spcBef>
              <a:buFont typeface="Courier New"/>
              <a:buChar char="o"/>
            </a:pPr>
            <a:r>
              <a:rPr lang="en" dirty="0" smtClean="0">
                <a:ea typeface="Open Sans"/>
                <a:sym typeface="Open Sans"/>
              </a:rPr>
              <a:t>Beyond </a:t>
            </a:r>
            <a:r>
              <a:rPr lang="en" dirty="0">
                <a:ea typeface="Open Sans"/>
                <a:sym typeface="Open Sans"/>
              </a:rPr>
              <a:t>the profession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311700" y="275692"/>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Implications for Future Research</a:t>
            </a:r>
          </a:p>
        </p:txBody>
      </p:sp>
      <p:sp>
        <p:nvSpPr>
          <p:cNvPr id="272" name="Shape 272"/>
          <p:cNvSpPr txBox="1">
            <a:spLocks noGrp="1"/>
          </p:cNvSpPr>
          <p:nvPr>
            <p:ph type="body" idx="1"/>
          </p:nvPr>
        </p:nvSpPr>
        <p:spPr>
          <a:xfrm>
            <a:off x="468819" y="1296486"/>
            <a:ext cx="7949100" cy="34164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Business Owners vs. Older Adults Perception of </a:t>
            </a:r>
            <a:r>
              <a:rPr lang="en" dirty="0" smtClean="0">
                <a:ea typeface="Open Sans"/>
                <a:sym typeface="Open Sans"/>
              </a:rPr>
              <a:t>Accessibility</a:t>
            </a:r>
            <a:endParaRPr lang="en-US" dirty="0" smtClean="0">
              <a:ea typeface="Open Sans"/>
              <a:sym typeface="Open Sans"/>
            </a:endParaRPr>
          </a:p>
          <a:p>
            <a:pPr marL="812800" lvl="1" indent="-361950">
              <a:buFont typeface="Courier New"/>
              <a:buChar char="o"/>
            </a:pPr>
            <a:r>
              <a:rPr lang="en" sz="1600" dirty="0" smtClean="0">
                <a:ea typeface="Open Sans"/>
                <a:sym typeface="Open Sans"/>
              </a:rPr>
              <a:t>How </a:t>
            </a:r>
            <a:r>
              <a:rPr lang="en" sz="1600" dirty="0">
                <a:ea typeface="Open Sans"/>
                <a:sym typeface="Open Sans"/>
              </a:rPr>
              <a:t>“Age Friendly” can be implemented into businesses?</a:t>
            </a:r>
          </a:p>
          <a:p>
            <a:pPr marL="1371600" lvl="2" indent="-330200" rtl="0">
              <a:spcBef>
                <a:spcPts val="0"/>
              </a:spcBef>
              <a:buSzPct val="100000"/>
              <a:buFont typeface="Open Sans"/>
            </a:pPr>
            <a:r>
              <a:rPr lang="en" sz="1600" dirty="0">
                <a:ea typeface="Open Sans"/>
                <a:sym typeface="Open Sans"/>
              </a:rPr>
              <a:t>Business owner's perspective</a:t>
            </a:r>
          </a:p>
          <a:p>
            <a:pPr marL="1371600" lvl="2" indent="-330200" rtl="0">
              <a:spcBef>
                <a:spcPts val="0"/>
              </a:spcBef>
              <a:buSzPct val="100000"/>
              <a:buFont typeface="Open Sans"/>
            </a:pPr>
            <a:r>
              <a:rPr lang="en" sz="1600" dirty="0">
                <a:ea typeface="Open Sans"/>
                <a:sym typeface="Open Sans"/>
              </a:rPr>
              <a:t>Do Age Friendly initiatives improve perceived accessibility?</a:t>
            </a:r>
          </a:p>
          <a:p>
            <a:pPr marL="0" lvl="0" indent="0" rtl="0">
              <a:spcBef>
                <a:spcPts val="0"/>
              </a:spcBef>
              <a:buNone/>
            </a:pPr>
            <a:endParaRPr sz="1800" dirty="0">
              <a:ea typeface="Open Sans"/>
              <a:sym typeface="Open Sans"/>
            </a:endParaRPr>
          </a:p>
          <a:p>
            <a:pPr marL="457200" lvl="0" indent="-342900" rtl="0">
              <a:spcBef>
                <a:spcPts val="0"/>
              </a:spcBef>
              <a:buSzPct val="100000"/>
              <a:buFont typeface="Open Sans"/>
              <a:buChar char="●"/>
            </a:pPr>
            <a:r>
              <a:rPr lang="en" dirty="0">
                <a:ea typeface="Open Sans"/>
                <a:sym typeface="Open Sans"/>
              </a:rPr>
              <a:t>Cultural Implications on Accessibility </a:t>
            </a:r>
            <a:r>
              <a:rPr lang="en" sz="1800" dirty="0">
                <a:ea typeface="Open Sans"/>
                <a:sym typeface="Open Sans"/>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311700" y="128125"/>
            <a:ext cx="8520600" cy="572700"/>
          </a:xfrm>
          <a:prstGeom prst="rect">
            <a:avLst/>
          </a:prstGeom>
        </p:spPr>
        <p:txBody>
          <a:bodyPr lIns="34300" tIns="34300" rIns="34300" bIns="34300" anchor="ctr" anchorCtr="0">
            <a:noAutofit/>
          </a:bodyPr>
          <a:lstStyle/>
          <a:p>
            <a:pPr lvl="0">
              <a:spcBef>
                <a:spcPts val="0"/>
              </a:spcBef>
              <a:buNone/>
            </a:pPr>
            <a:r>
              <a:rPr lang="en" dirty="0"/>
              <a:t>Conclusion</a:t>
            </a:r>
          </a:p>
        </p:txBody>
      </p:sp>
      <p:sp>
        <p:nvSpPr>
          <p:cNvPr id="278" name="Shape 278"/>
          <p:cNvSpPr txBox="1">
            <a:spLocks noGrp="1"/>
          </p:cNvSpPr>
          <p:nvPr>
            <p:ph type="body" idx="1"/>
          </p:nvPr>
        </p:nvSpPr>
        <p:spPr>
          <a:xfrm>
            <a:off x="311700" y="700825"/>
            <a:ext cx="8520600" cy="3489600"/>
          </a:xfrm>
          <a:prstGeom prst="rect">
            <a:avLst/>
          </a:prstGeom>
        </p:spPr>
        <p:txBody>
          <a:bodyPr lIns="34300" tIns="34300" rIns="34300" bIns="34300" anchor="t" anchorCtr="0">
            <a:noAutofit/>
          </a:bodyPr>
          <a:lstStyle/>
          <a:p>
            <a:pPr lvl="0" algn="ctr" rtl="0">
              <a:spcBef>
                <a:spcPts val="0"/>
              </a:spcBef>
              <a:buNone/>
            </a:pPr>
            <a:r>
              <a:rPr lang="en" dirty="0"/>
              <a:t>What does accessibility mean to you?</a:t>
            </a:r>
          </a:p>
          <a:p>
            <a:pPr lvl="0" algn="ctr">
              <a:spcBef>
                <a:spcPts val="0"/>
              </a:spcBef>
              <a:buNone/>
            </a:pPr>
            <a:endParaRPr dirty="0"/>
          </a:p>
        </p:txBody>
      </p:sp>
      <p:pic>
        <p:nvPicPr>
          <p:cNvPr id="279" name="Shape 279" descr="Screen Shot 2017-02-17 at 9.56.23 AM.png"/>
          <p:cNvPicPr preferRelativeResize="0"/>
          <p:nvPr/>
        </p:nvPicPr>
        <p:blipFill>
          <a:blip r:embed="rId3">
            <a:alphaModFix/>
          </a:blip>
          <a:stretch>
            <a:fillRect/>
          </a:stretch>
        </p:blipFill>
        <p:spPr>
          <a:xfrm>
            <a:off x="3061066" y="1164347"/>
            <a:ext cx="2720299" cy="2562550"/>
          </a:xfrm>
          <a:prstGeom prst="rect">
            <a:avLst/>
          </a:prstGeom>
          <a:noFill/>
          <a:ln>
            <a:noFill/>
          </a:ln>
        </p:spPr>
      </p:pic>
      <p:sp>
        <p:nvSpPr>
          <p:cNvPr id="280" name="Shape 280"/>
          <p:cNvSpPr txBox="1"/>
          <p:nvPr/>
        </p:nvSpPr>
        <p:spPr>
          <a:xfrm>
            <a:off x="1206275" y="3778350"/>
            <a:ext cx="7438800" cy="243300"/>
          </a:xfrm>
          <a:prstGeom prst="rect">
            <a:avLst/>
          </a:prstGeom>
          <a:noFill/>
          <a:ln>
            <a:noFill/>
          </a:ln>
        </p:spPr>
        <p:txBody>
          <a:bodyPr lIns="91425" tIns="91425" rIns="91425" bIns="91425" anchor="ctr" anchorCtr="0">
            <a:noAutofit/>
          </a:bodyPr>
          <a:lstStyle/>
          <a:p>
            <a:pPr lvl="0" indent="457200" algn="r" rtl="0">
              <a:lnSpc>
                <a:spcPct val="115000"/>
              </a:lnSpc>
              <a:spcBef>
                <a:spcPts val="0"/>
              </a:spcBef>
              <a:buNone/>
            </a:pPr>
            <a:r>
              <a:rPr lang="en" sz="1200">
                <a:solidFill>
                  <a:srgbClr val="FFFFFF"/>
                </a:solidFill>
                <a:latin typeface="Open Sans"/>
                <a:ea typeface="Open Sans"/>
                <a:cs typeface="Open Sans"/>
                <a:sym typeface="Open Sans"/>
              </a:rPr>
              <a:t>(The Accessible Icon Project, n.d.; World Health Organization, 2007; Shuttershock, n.d)</a:t>
            </a:r>
          </a:p>
        </p:txBody>
      </p:sp>
      <p:pic>
        <p:nvPicPr>
          <p:cNvPr id="281" name="Shape 281" descr="Screen Shot 2017-03-01 at 3.37.23 PM.png"/>
          <p:cNvPicPr preferRelativeResize="0"/>
          <p:nvPr/>
        </p:nvPicPr>
        <p:blipFill>
          <a:blip r:embed="rId4">
            <a:alphaModFix/>
          </a:blip>
          <a:stretch>
            <a:fillRect/>
          </a:stretch>
        </p:blipFill>
        <p:spPr>
          <a:xfrm>
            <a:off x="5959324" y="1262864"/>
            <a:ext cx="2384399" cy="2365510"/>
          </a:xfrm>
          <a:prstGeom prst="rect">
            <a:avLst/>
          </a:prstGeom>
          <a:noFill/>
          <a:ln>
            <a:noFill/>
          </a:ln>
        </p:spPr>
      </p:pic>
      <p:pic>
        <p:nvPicPr>
          <p:cNvPr id="282" name="Shape 282" descr="Screen Shot 2017-03-01 at 3.50.51 PM.png"/>
          <p:cNvPicPr preferRelativeResize="0"/>
          <p:nvPr/>
        </p:nvPicPr>
        <p:blipFill>
          <a:blip r:embed="rId5">
            <a:alphaModFix/>
          </a:blip>
          <a:stretch>
            <a:fillRect/>
          </a:stretch>
        </p:blipFill>
        <p:spPr>
          <a:xfrm>
            <a:off x="498724" y="1239024"/>
            <a:ext cx="2384399" cy="241319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2"/>
                                        </p:tgtEl>
                                        <p:attrNameLst>
                                          <p:attrName>style.visibility</p:attrName>
                                        </p:attrNameLst>
                                      </p:cBhvr>
                                      <p:to>
                                        <p:strVal val="visible"/>
                                      </p:to>
                                    </p:set>
                                    <p:animEffect transition="in" filter="fade">
                                      <p:cBhvr>
                                        <p:cTn id="7" dur="1000"/>
                                        <p:tgtEl>
                                          <p:spTgt spid="2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9"/>
                                        </p:tgtEl>
                                        <p:attrNameLst>
                                          <p:attrName>style.visibility</p:attrName>
                                        </p:attrNameLst>
                                      </p:cBhvr>
                                      <p:to>
                                        <p:strVal val="visible"/>
                                      </p:to>
                                    </p:set>
                                    <p:animEffect transition="in" filter="fade">
                                      <p:cBhvr>
                                        <p:cTn id="12" dur="1000"/>
                                        <p:tgtEl>
                                          <p:spTgt spid="27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1"/>
                                        </p:tgtEl>
                                        <p:attrNameLst>
                                          <p:attrName>style.visibility</p:attrName>
                                        </p:attrNameLst>
                                      </p:cBhvr>
                                      <p:to>
                                        <p:strVal val="visible"/>
                                      </p:to>
                                    </p:set>
                                    <p:animEffect transition="in" filter="fade">
                                      <p:cBhvr>
                                        <p:cTn id="17" dur="1000"/>
                                        <p:tgtEl>
                                          <p:spTgt spid="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270125" y="0"/>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References</a:t>
            </a:r>
          </a:p>
        </p:txBody>
      </p:sp>
      <p:sp>
        <p:nvSpPr>
          <p:cNvPr id="288" name="Shape 288"/>
          <p:cNvSpPr txBox="1">
            <a:spLocks noGrp="1"/>
          </p:cNvSpPr>
          <p:nvPr>
            <p:ph type="body" idx="1"/>
          </p:nvPr>
        </p:nvSpPr>
        <p:spPr>
          <a:xfrm>
            <a:off x="402100" y="719788"/>
            <a:ext cx="8226300" cy="3416400"/>
          </a:xfrm>
          <a:prstGeom prst="rect">
            <a:avLst/>
          </a:prstGeom>
        </p:spPr>
        <p:txBody>
          <a:bodyPr lIns="34300" tIns="34300" rIns="34300" bIns="34300" anchor="t" anchorCtr="0">
            <a:noAutofit/>
          </a:bodyPr>
          <a:lstStyle/>
          <a:p>
            <a:pPr marL="0" lvl="0" rtl="0">
              <a:lnSpc>
                <a:spcPct val="115000"/>
              </a:lnSpc>
              <a:spcBef>
                <a:spcPts val="0"/>
              </a:spcBef>
              <a:buNone/>
            </a:pPr>
            <a:r>
              <a:rPr lang="en" sz="1050" dirty="0">
                <a:solidFill>
                  <a:srgbClr val="FFFFFF"/>
                </a:solidFill>
                <a:ea typeface="Times New Roman"/>
                <a:sym typeface="Times New Roman"/>
              </a:rPr>
              <a:t>AARP Network of Age-Friendly Communities. (2014). Retrieved </a:t>
            </a:r>
            <a:r>
              <a:rPr lang="en" sz="1050" dirty="0" smtClean="0">
                <a:solidFill>
                  <a:srgbClr val="FFFFFF"/>
                </a:solidFill>
                <a:ea typeface="Times New Roman"/>
                <a:sym typeface="Times New Roman"/>
              </a:rPr>
              <a:t>from </a:t>
            </a:r>
            <a:r>
              <a:rPr lang="en" sz="1050" dirty="0">
                <a:solidFill>
                  <a:srgbClr val="FFFFFF"/>
                </a:solidFill>
                <a:ea typeface="Times New Roman"/>
                <a:sym typeface="Times New Roman"/>
                <a:hlinkClick r:id="rId3"/>
              </a:rPr>
              <a:t>http://</a:t>
            </a:r>
            <a:r>
              <a:rPr lang="en" sz="1050" dirty="0" smtClean="0">
                <a:solidFill>
                  <a:srgbClr val="FFFFFF"/>
                </a:solidFill>
                <a:ea typeface="Times New Roman"/>
                <a:sym typeface="Times New Roman"/>
                <a:hlinkClick r:id="rId3"/>
              </a:rPr>
              <a:t>www.aarpinternational.org/File%20Library/</a:t>
            </a:r>
            <a:r>
              <a:rPr lang="en-US" sz="1050" dirty="0" smtClean="0">
                <a:solidFill>
                  <a:srgbClr val="FFFFFF"/>
                </a:solidFill>
                <a:ea typeface="Times New Roman"/>
                <a:sym typeface="Times New Roman"/>
              </a:rPr>
              <a:t>	</a:t>
            </a:r>
            <a:r>
              <a:rPr lang="en" sz="1050" dirty="0" smtClean="0">
                <a:solidFill>
                  <a:srgbClr val="FFFFFF"/>
                </a:solidFill>
                <a:ea typeface="Times New Roman"/>
                <a:sym typeface="Times New Roman"/>
              </a:rPr>
              <a:t>Resources/AARPNetworkofAgeFriendlyCommunitiesBooklet.pdf</a:t>
            </a:r>
            <a:r>
              <a:rPr lang="en" sz="1050" dirty="0">
                <a:solidFill>
                  <a:srgbClr val="FFFFFF"/>
                </a:solidFill>
                <a:ea typeface="Times New Roman"/>
                <a:sym typeface="Times New Roman"/>
              </a:rPr>
              <a:t>.</a:t>
            </a:r>
          </a:p>
          <a:p>
            <a:pPr marL="0" lvl="0" rtl="0">
              <a:lnSpc>
                <a:spcPct val="115000"/>
              </a:lnSpc>
              <a:spcBef>
                <a:spcPts val="0"/>
              </a:spcBef>
              <a:buNone/>
            </a:pPr>
            <a:endParaRPr sz="1050" dirty="0">
              <a:ea typeface="Times New Roman"/>
              <a:sym typeface="Times New Roman"/>
            </a:endParaRPr>
          </a:p>
          <a:p>
            <a:pPr marL="0" lvl="0" rtl="0">
              <a:lnSpc>
                <a:spcPct val="115000"/>
              </a:lnSpc>
              <a:spcBef>
                <a:spcPts val="0"/>
              </a:spcBef>
              <a:buClr>
                <a:schemeClr val="dk1"/>
              </a:buClr>
              <a:buSzPct val="91666"/>
              <a:buFont typeface="Arial"/>
              <a:buNone/>
            </a:pPr>
            <a:r>
              <a:rPr lang="en" sz="1050" dirty="0">
                <a:solidFill>
                  <a:schemeClr val="lt1"/>
                </a:solidFill>
                <a:ea typeface="Times New Roman"/>
                <a:sym typeface="Times New Roman"/>
              </a:rPr>
              <a:t>American Occupational Therapy Association. (2014). Occupational therapy practice framework: Domain and process (3rd </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ed</a:t>
            </a:r>
            <a:r>
              <a:rPr lang="en" sz="1050" dirty="0">
                <a:solidFill>
                  <a:schemeClr val="lt1"/>
                </a:solidFill>
                <a:ea typeface="Times New Roman"/>
                <a:sym typeface="Times New Roman"/>
              </a:rPr>
              <a:t>.). </a:t>
            </a:r>
            <a:r>
              <a:rPr lang="en" sz="1050" i="1" dirty="0">
                <a:solidFill>
                  <a:schemeClr val="lt1"/>
                </a:solidFill>
                <a:ea typeface="Times New Roman"/>
                <a:sym typeface="Times New Roman"/>
              </a:rPr>
              <a:t>American Journal of Occupational Therapy, 68</a:t>
            </a:r>
            <a:r>
              <a:rPr lang="en" sz="1050" dirty="0">
                <a:solidFill>
                  <a:schemeClr val="lt1"/>
                </a:solidFill>
                <a:ea typeface="Times New Roman"/>
                <a:sym typeface="Times New Roman"/>
              </a:rPr>
              <a:t>(Suppl.1), S1–S48.http://dx.doi.org/10.5014/ajot</a:t>
            </a:r>
            <a:r>
              <a:rPr lang="en" sz="1050" dirty="0" smtClean="0">
                <a:solidFill>
                  <a:schemeClr val="lt1"/>
                </a:solidFill>
                <a:ea typeface="Times New Roman"/>
                <a:sym typeface="Times New Roman"/>
              </a:rPr>
              <a:t>.</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2014.682006</a:t>
            </a:r>
            <a:endParaRPr lang="en" sz="1050" dirty="0">
              <a:solidFill>
                <a:schemeClr val="lt1"/>
              </a:solidFill>
              <a:ea typeface="Times New Roman"/>
              <a:sym typeface="Times New Roman"/>
            </a:endParaRPr>
          </a:p>
          <a:p>
            <a:pPr marL="0" lvl="0" rtl="0">
              <a:lnSpc>
                <a:spcPct val="115000"/>
              </a:lnSpc>
              <a:spcBef>
                <a:spcPts val="0"/>
              </a:spcBef>
              <a:buNone/>
            </a:pPr>
            <a:endParaRPr sz="1050" dirty="0">
              <a:solidFill>
                <a:schemeClr val="bg1"/>
              </a:solidFill>
              <a:ea typeface="Times New Roman"/>
              <a:sym typeface="Times New Roman"/>
            </a:endParaRPr>
          </a:p>
          <a:p>
            <a:pPr marL="0" lvl="0" rtl="0">
              <a:spcBef>
                <a:spcPts val="0"/>
              </a:spcBef>
              <a:buClr>
                <a:schemeClr val="dk1"/>
              </a:buClr>
              <a:buSzPct val="91666"/>
              <a:buFont typeface="Arial"/>
              <a:buNone/>
            </a:pPr>
            <a:r>
              <a:rPr lang="en" sz="1050" dirty="0">
                <a:solidFill>
                  <a:schemeClr val="bg1"/>
                </a:solidFill>
                <a:ea typeface="Times New Roman"/>
                <a:sym typeface="Times New Roman"/>
              </a:rPr>
              <a:t>Ageing and the life-course: Towards an age-friendly world.</a:t>
            </a:r>
            <a:r>
              <a:rPr lang="en" sz="1050" i="1" dirty="0">
                <a:solidFill>
                  <a:schemeClr val="bg1"/>
                </a:solidFill>
                <a:ea typeface="Times New Roman"/>
                <a:sym typeface="Times New Roman"/>
              </a:rPr>
              <a:t> </a:t>
            </a:r>
            <a:r>
              <a:rPr lang="en" sz="1050" dirty="0">
                <a:solidFill>
                  <a:schemeClr val="bg1"/>
                </a:solidFill>
                <a:ea typeface="Times New Roman"/>
                <a:sym typeface="Times New Roman"/>
              </a:rPr>
              <a:t>(n.d.). Retrieved from </a:t>
            </a:r>
            <a:r>
              <a:rPr lang="en" sz="1050" dirty="0">
                <a:solidFill>
                  <a:schemeClr val="bg1"/>
                </a:solidFill>
                <a:ea typeface="Times New Roman"/>
                <a:sym typeface="Times New Roman"/>
                <a:hlinkClick r:id="rId4"/>
              </a:rPr>
              <a:t>http://www.who.int</a:t>
            </a:r>
            <a:r>
              <a:rPr lang="en" sz="1050" dirty="0" smtClean="0">
                <a:solidFill>
                  <a:schemeClr val="bg1"/>
                </a:solidFill>
                <a:ea typeface="Times New Roman"/>
                <a:sym typeface="Times New Roman"/>
                <a:hlinkClick r:id="rId4"/>
              </a:rPr>
              <a:t>/</a:t>
            </a:r>
            <a:endParaRPr lang="en-US" sz="1050" dirty="0" smtClean="0">
              <a:solidFill>
                <a:schemeClr val="bg1"/>
              </a:solidFill>
              <a:ea typeface="Times New Roman"/>
              <a:sym typeface="Times New Roman"/>
            </a:endParaRPr>
          </a:p>
          <a:p>
            <a:pPr marL="0">
              <a:buClr>
                <a:schemeClr val="dk1"/>
              </a:buClr>
              <a:buSzPct val="91666"/>
            </a:pPr>
            <a:r>
              <a:rPr lang="en-US" sz="1050" dirty="0">
                <a:solidFill>
                  <a:schemeClr val="bg1"/>
                </a:solidFill>
                <a:ea typeface="Times New Roman"/>
                <a:sym typeface="Times New Roman"/>
              </a:rPr>
              <a:t>	</a:t>
            </a:r>
            <a:r>
              <a:rPr lang="en" sz="1050" dirty="0">
                <a:solidFill>
                  <a:schemeClr val="bg1"/>
                </a:solidFill>
                <a:ea typeface="Times New Roman"/>
                <a:sym typeface="Times New Roman"/>
                <a:hlinkClick r:id="rId5"/>
              </a:rPr>
              <a:t>ageing/age-friendly-world/e</a:t>
            </a:r>
            <a:r>
              <a:rPr lang="en" sz="1050" dirty="0">
                <a:solidFill>
                  <a:schemeClr val="bg1"/>
                </a:solidFill>
                <a:ea typeface="Times New Roman"/>
                <a:sym typeface="Times New Roman"/>
              </a:rPr>
              <a:t>nd/</a:t>
            </a:r>
          </a:p>
          <a:p>
            <a:pPr marL="0" lvl="0" rtl="0">
              <a:spcBef>
                <a:spcPts val="0"/>
              </a:spcBef>
              <a:buClr>
                <a:schemeClr val="dk1"/>
              </a:buClr>
              <a:buSzPct val="91666"/>
              <a:buFont typeface="Arial"/>
              <a:buNone/>
            </a:pPr>
            <a:endParaRPr sz="1050" dirty="0">
              <a:solidFill>
                <a:schemeClr val="lt1"/>
              </a:solidFill>
              <a:ea typeface="Times New Roman"/>
              <a:sym typeface="Times New Roman"/>
            </a:endParaRPr>
          </a:p>
          <a:p>
            <a:pPr marL="0" lvl="0" rtl="0">
              <a:lnSpc>
                <a:spcPct val="115000"/>
              </a:lnSpc>
              <a:spcBef>
                <a:spcPts val="0"/>
              </a:spcBef>
              <a:buClr>
                <a:schemeClr val="dk1"/>
              </a:buClr>
              <a:buSzPct val="91666"/>
              <a:buFont typeface="Arial"/>
              <a:buNone/>
            </a:pPr>
            <a:r>
              <a:rPr lang="en" sz="1050" dirty="0">
                <a:solidFill>
                  <a:schemeClr val="lt1"/>
                </a:solidFill>
                <a:ea typeface="Times New Roman"/>
                <a:sym typeface="Times New Roman"/>
              </a:rPr>
              <a:t>Bendixen, R. M., Mann, W. C., &amp; Tomita, M. (2005). The relationship of home range to 	functional status and </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cognitive </a:t>
            </a:r>
            <a:r>
              <a:rPr lang="en" sz="1050" dirty="0">
                <a:solidFill>
                  <a:schemeClr val="lt1"/>
                </a:solidFill>
                <a:ea typeface="Times New Roman"/>
                <a:sym typeface="Times New Roman"/>
              </a:rPr>
              <a:t>status of frail elders. </a:t>
            </a:r>
            <a:r>
              <a:rPr lang="en" sz="1050" i="1" dirty="0">
                <a:solidFill>
                  <a:schemeClr val="lt1"/>
                </a:solidFill>
                <a:ea typeface="Times New Roman"/>
                <a:sym typeface="Times New Roman"/>
              </a:rPr>
              <a:t>Physical &amp; Occupational Therapy in Geriatrics, 23</a:t>
            </a:r>
            <a:r>
              <a:rPr lang="en" sz="1050" dirty="0">
                <a:solidFill>
                  <a:schemeClr val="lt1"/>
                </a:solidFill>
                <a:ea typeface="Times New Roman"/>
                <a:sym typeface="Times New Roman"/>
              </a:rPr>
              <a:t>(1), 43- 62. doi: 10.1080</a:t>
            </a:r>
            <a:r>
              <a:rPr lang="en" sz="1050" dirty="0" smtClean="0">
                <a:solidFill>
                  <a:schemeClr val="lt1"/>
                </a:solidFill>
                <a:ea typeface="Times New Roman"/>
                <a:sym typeface="Times New Roman"/>
              </a:rPr>
              <a:t>/</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J148v23n02_03</a:t>
            </a:r>
            <a:endParaRPr lang="en" sz="1050" dirty="0">
              <a:solidFill>
                <a:schemeClr val="lt1"/>
              </a:solidFill>
              <a:ea typeface="Times New Roman"/>
              <a:sym typeface="Times New Roman"/>
            </a:endParaRPr>
          </a:p>
          <a:p>
            <a:pPr marL="0" lvl="0" rtl="0">
              <a:spcBef>
                <a:spcPts val="0"/>
              </a:spcBef>
              <a:buClr>
                <a:schemeClr val="dk1"/>
              </a:buClr>
              <a:buSzPct val="91666"/>
              <a:buFont typeface="Arial"/>
              <a:buNone/>
            </a:pPr>
            <a:endParaRPr sz="1050" dirty="0">
              <a:ea typeface="Times New Roman"/>
              <a:sym typeface="Times New Roman"/>
            </a:endParaRPr>
          </a:p>
          <a:p>
            <a:pPr marL="0" lvl="0" rtl="0">
              <a:lnSpc>
                <a:spcPct val="115000"/>
              </a:lnSpc>
              <a:spcBef>
                <a:spcPts val="0"/>
              </a:spcBef>
              <a:buClr>
                <a:schemeClr val="dk1"/>
              </a:buClr>
              <a:buSzPct val="91666"/>
              <a:buFont typeface="Arial"/>
              <a:buNone/>
            </a:pPr>
            <a:r>
              <a:rPr lang="en" sz="1050" dirty="0">
                <a:solidFill>
                  <a:schemeClr val="lt1"/>
                </a:solidFill>
                <a:ea typeface="Times New Roman"/>
                <a:sym typeface="Times New Roman"/>
              </a:rPr>
              <a:t>Borrie, E., Crenshaw, J., Jasinski, N., Rosenblum, R., &amp; Vandervort, M. (2015, March). </a:t>
            </a:r>
            <a:r>
              <a:rPr lang="en" sz="1050" i="1" dirty="0">
                <a:solidFill>
                  <a:schemeClr val="lt1"/>
                </a:solidFill>
                <a:ea typeface="Times New Roman"/>
                <a:sym typeface="Times New Roman"/>
              </a:rPr>
              <a:t> </a:t>
            </a:r>
            <a:r>
              <a:rPr lang="en" sz="1050" dirty="0">
                <a:solidFill>
                  <a:schemeClr val="lt1"/>
                </a:solidFill>
                <a:ea typeface="Times New Roman"/>
                <a:sym typeface="Times New Roman"/>
              </a:rPr>
              <a:t>Ithaca business owners and </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managers</a:t>
            </a:r>
            <a:r>
              <a:rPr lang="en" sz="1050" dirty="0">
                <a:solidFill>
                  <a:schemeClr val="lt1"/>
                </a:solidFill>
                <a:ea typeface="Times New Roman"/>
                <a:sym typeface="Times New Roman"/>
              </a:rPr>
              <a:t>’ perceptions of the accessibility of their facilities</a:t>
            </a:r>
            <a:r>
              <a:rPr lang="en" sz="1050" i="1" dirty="0">
                <a:solidFill>
                  <a:schemeClr val="lt1"/>
                </a:solidFill>
                <a:ea typeface="Times New Roman"/>
                <a:sym typeface="Times New Roman"/>
              </a:rPr>
              <a:t>. </a:t>
            </a:r>
            <a:r>
              <a:rPr lang="en" sz="1050" dirty="0">
                <a:solidFill>
                  <a:schemeClr val="lt1"/>
                </a:solidFill>
                <a:ea typeface="Times New Roman"/>
                <a:sym typeface="Times New Roman"/>
              </a:rPr>
              <a:t>In D. Long (Chair),</a:t>
            </a:r>
            <a:r>
              <a:rPr lang="en" sz="1050" i="1" dirty="0">
                <a:solidFill>
                  <a:schemeClr val="lt1"/>
                </a:solidFill>
                <a:ea typeface="Times New Roman"/>
                <a:sym typeface="Times New Roman"/>
              </a:rPr>
              <a:t> Ithaca College Occupational </a:t>
            </a:r>
            <a:r>
              <a:rPr lang="en-US" sz="1050" i="1" dirty="0" smtClean="0">
                <a:solidFill>
                  <a:schemeClr val="lt1"/>
                </a:solidFill>
                <a:ea typeface="Times New Roman"/>
                <a:sym typeface="Times New Roman"/>
              </a:rPr>
              <a:t>	</a:t>
            </a:r>
            <a:r>
              <a:rPr lang="en" sz="1050" i="1" dirty="0" smtClean="0">
                <a:solidFill>
                  <a:schemeClr val="lt1"/>
                </a:solidFill>
                <a:ea typeface="Times New Roman"/>
                <a:sym typeface="Times New Roman"/>
              </a:rPr>
              <a:t>Therapy </a:t>
            </a:r>
            <a:r>
              <a:rPr lang="en" sz="1050" i="1" dirty="0">
                <a:solidFill>
                  <a:schemeClr val="lt1"/>
                </a:solidFill>
                <a:ea typeface="Times New Roman"/>
                <a:sym typeface="Times New Roman"/>
              </a:rPr>
              <a:t>Research Colloquium</a:t>
            </a:r>
            <a:r>
              <a:rPr lang="en" sz="1050" dirty="0">
                <a:solidFill>
                  <a:schemeClr val="lt1"/>
                </a:solidFill>
                <a:ea typeface="Times New Roman"/>
                <a:sym typeface="Times New Roman"/>
              </a:rPr>
              <a:t>. Symposium conducted at the meeting of Ithaca College Occupational </a:t>
            </a:r>
            <a:r>
              <a:rPr lang="en-US" sz="1050" dirty="0" smtClean="0">
                <a:solidFill>
                  <a:schemeClr val="lt1"/>
                </a:solidFill>
                <a:ea typeface="Times New Roman"/>
                <a:sym typeface="Times New Roman"/>
              </a:rPr>
              <a:t>	</a:t>
            </a:r>
            <a:r>
              <a:rPr lang="en" sz="1050" dirty="0" smtClean="0">
                <a:solidFill>
                  <a:schemeClr val="lt1"/>
                </a:solidFill>
                <a:ea typeface="Times New Roman"/>
                <a:sym typeface="Times New Roman"/>
              </a:rPr>
              <a:t>Therapy </a:t>
            </a:r>
            <a:r>
              <a:rPr lang="en" sz="1050" dirty="0">
                <a:solidFill>
                  <a:schemeClr val="lt1"/>
                </a:solidFill>
                <a:ea typeface="Times New Roman"/>
                <a:sym typeface="Times New Roman"/>
              </a:rPr>
              <a:t>Department, Ithaca, </a:t>
            </a:r>
            <a:r>
              <a:rPr lang="en" sz="1050" dirty="0" smtClean="0">
                <a:solidFill>
                  <a:schemeClr val="lt1"/>
                </a:solidFill>
                <a:ea typeface="Times New Roman"/>
                <a:sym typeface="Times New Roman"/>
              </a:rPr>
              <a:t>NY</a:t>
            </a:r>
            <a:endParaRPr lang="en" sz="1050" dirty="0">
              <a:solidFill>
                <a:schemeClr val="lt1"/>
              </a:solidFill>
              <a:ea typeface="Times New Roman"/>
              <a:sym typeface="Times New Roman"/>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body" idx="1"/>
          </p:nvPr>
        </p:nvSpPr>
        <p:spPr>
          <a:xfrm>
            <a:off x="384450" y="48665"/>
            <a:ext cx="8281500" cy="3784500"/>
          </a:xfrm>
          <a:prstGeom prst="rect">
            <a:avLst/>
          </a:prstGeom>
        </p:spPr>
        <p:txBody>
          <a:bodyPr lIns="34300" tIns="34300" rIns="34300" bIns="34300" anchor="t" anchorCtr="0">
            <a:noAutofit/>
          </a:bodyPr>
          <a:lstStyle/>
          <a:p>
            <a:pPr marL="0" lvl="0">
              <a:lnSpc>
                <a:spcPct val="115000"/>
              </a:lnSpc>
              <a:buClr>
                <a:schemeClr val="dk1"/>
              </a:buClr>
              <a:buSzPct val="91666"/>
            </a:pPr>
            <a:endParaRPr lang="en-US" sz="1100" dirty="0">
              <a:ea typeface="Times New Roman"/>
              <a:sym typeface="Times New Roman"/>
            </a:endParaRPr>
          </a:p>
          <a:p>
            <a:pPr marL="0" lvl="0">
              <a:lnSpc>
                <a:spcPct val="115000"/>
              </a:lnSpc>
              <a:buClr>
                <a:schemeClr val="dk1"/>
              </a:buClr>
              <a:buSzPct val="91666"/>
            </a:pPr>
            <a:r>
              <a:rPr lang="en-US" sz="1100" dirty="0">
                <a:ea typeface="Times New Roman"/>
                <a:sym typeface="Times New Roman"/>
              </a:rPr>
              <a:t>Clarke, P., &amp; Gallagher, N. A. (2013). Optimizing mobility in later life: The role of the urban built environment for </a:t>
            </a:r>
            <a:r>
              <a:rPr lang="en-US" sz="1100" dirty="0" smtClean="0">
                <a:ea typeface="Times New Roman"/>
                <a:sym typeface="Times New Roman"/>
              </a:rPr>
              <a:t>	older </a:t>
            </a:r>
            <a:r>
              <a:rPr lang="en-US" sz="1100" dirty="0">
                <a:ea typeface="Times New Roman"/>
                <a:sym typeface="Times New Roman"/>
              </a:rPr>
              <a:t>adults aging in place. </a:t>
            </a:r>
            <a:r>
              <a:rPr lang="en-US" sz="1100" i="1" dirty="0">
                <a:ea typeface="Times New Roman"/>
                <a:sym typeface="Times New Roman"/>
              </a:rPr>
              <a:t>Journal of Urban Health</a:t>
            </a:r>
            <a:r>
              <a:rPr lang="en-US" sz="1100" dirty="0">
                <a:ea typeface="Times New Roman"/>
                <a:sym typeface="Times New Roman"/>
              </a:rPr>
              <a:t>, </a:t>
            </a:r>
            <a:r>
              <a:rPr lang="en-US" sz="1100" i="1" dirty="0">
                <a:ea typeface="Times New Roman"/>
                <a:sym typeface="Times New Roman"/>
              </a:rPr>
              <a:t>90</a:t>
            </a:r>
            <a:r>
              <a:rPr lang="en-US" sz="1100" dirty="0">
                <a:ea typeface="Times New Roman"/>
                <a:sym typeface="Times New Roman"/>
              </a:rPr>
              <a:t>(6), 997-1009</a:t>
            </a:r>
            <a:r>
              <a:rPr lang="en-US" sz="1100" dirty="0" smtClean="0">
                <a:ea typeface="Times New Roman"/>
                <a:sym typeface="Times New Roman"/>
              </a:rPr>
              <a:t>.</a:t>
            </a:r>
            <a:endParaRPr lang="en-US" sz="1100" dirty="0" smtClean="0">
              <a:solidFill>
                <a:schemeClr val="lt1"/>
              </a:solidFill>
              <a:ea typeface="Times New Roman"/>
              <a:sym typeface="Times New Roman"/>
            </a:endParaRPr>
          </a:p>
          <a:p>
            <a:pPr marL="0" lvl="0" rtl="0">
              <a:lnSpc>
                <a:spcPct val="115000"/>
              </a:lnSpc>
              <a:spcBef>
                <a:spcPts val="0"/>
              </a:spcBef>
              <a:buClr>
                <a:schemeClr val="dk1"/>
              </a:buClr>
              <a:buSzPct val="91666"/>
              <a:buFont typeface="Arial"/>
              <a:buNone/>
            </a:pPr>
            <a:endParaRPr lang="en-US" sz="1100" dirty="0">
              <a:solidFill>
                <a:schemeClr val="lt1"/>
              </a:solidFill>
              <a:ea typeface="Times New Roman"/>
              <a:sym typeface="Times New Roman"/>
            </a:endParaRPr>
          </a:p>
          <a:p>
            <a:pPr marL="0" lvl="0" rtl="0">
              <a:lnSpc>
                <a:spcPct val="115000"/>
              </a:lnSpc>
              <a:spcBef>
                <a:spcPts val="0"/>
              </a:spcBef>
              <a:buClr>
                <a:schemeClr val="dk1"/>
              </a:buClr>
              <a:buSzPct val="91666"/>
              <a:buFont typeface="Arial"/>
              <a:buNone/>
            </a:pPr>
            <a:r>
              <a:rPr lang="en" sz="1100" dirty="0" smtClean="0">
                <a:solidFill>
                  <a:schemeClr val="lt1"/>
                </a:solidFill>
                <a:ea typeface="Times New Roman"/>
                <a:sym typeface="Times New Roman"/>
              </a:rPr>
              <a:t>Horn</a:t>
            </a:r>
            <a:r>
              <a:rPr lang="en" sz="1100" dirty="0">
                <a:solidFill>
                  <a:schemeClr val="lt1"/>
                </a:solidFill>
                <a:ea typeface="Times New Roman"/>
                <a:sym typeface="Times New Roman"/>
              </a:rPr>
              <a:t>, L. (2012). An assessment of the needs of Tompkins County residents sixty years of age and older. </a:t>
            </a:r>
            <a:r>
              <a:rPr lang="en" sz="1100" i="1" dirty="0">
                <a:solidFill>
                  <a:schemeClr val="lt1"/>
                </a:solidFill>
                <a:ea typeface="Times New Roman"/>
                <a:sym typeface="Times New Roman"/>
              </a:rPr>
              <a:t>Tompkins </a:t>
            </a:r>
            <a:r>
              <a:rPr lang="en-US" sz="1100" i="1" dirty="0" smtClean="0">
                <a:solidFill>
                  <a:schemeClr val="lt1"/>
                </a:solidFill>
                <a:ea typeface="Times New Roman"/>
                <a:sym typeface="Times New Roman"/>
              </a:rPr>
              <a:t>	</a:t>
            </a:r>
            <a:r>
              <a:rPr lang="en" sz="1100" i="1" dirty="0" smtClean="0">
                <a:solidFill>
                  <a:schemeClr val="lt1"/>
                </a:solidFill>
                <a:ea typeface="Times New Roman"/>
                <a:sym typeface="Times New Roman"/>
              </a:rPr>
              <a:t>County </a:t>
            </a:r>
            <a:r>
              <a:rPr lang="en" sz="1100" i="1" dirty="0">
                <a:solidFill>
                  <a:schemeClr val="lt1"/>
                </a:solidFill>
                <a:ea typeface="Times New Roman"/>
                <a:sym typeface="Times New Roman"/>
              </a:rPr>
              <a:t>Office for the Aging. </a:t>
            </a:r>
            <a:r>
              <a:rPr lang="en" sz="1100" dirty="0">
                <a:solidFill>
                  <a:schemeClr val="lt1"/>
                </a:solidFill>
                <a:ea typeface="Times New Roman"/>
                <a:sym typeface="Times New Roman"/>
              </a:rPr>
              <a:t>Retrieved from: </a:t>
            </a:r>
            <a:r>
              <a:rPr lang="en" sz="1100" dirty="0">
                <a:solidFill>
                  <a:schemeClr val="lt1"/>
                </a:solidFill>
                <a:ea typeface="Times New Roman"/>
                <a:sym typeface="Times New Roman"/>
                <a:hlinkClick r:id="rId3"/>
              </a:rPr>
              <a:t>http://www.tompkinscountyny.gov/files/cofa</a:t>
            </a:r>
            <a:r>
              <a:rPr lang="en" sz="1100" dirty="0" smtClean="0">
                <a:solidFill>
                  <a:schemeClr val="lt1"/>
                </a:solidFill>
                <a:ea typeface="Times New Roman"/>
                <a:sym typeface="Times New Roman"/>
                <a:hlinkClick r:id="rId3"/>
              </a:rPr>
              <a:t>/</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Surveys_Facts/documents/2012_Assessment_Final_9-24-12.pdf </a:t>
            </a:r>
            <a:endParaRPr lang="en" sz="1100" dirty="0">
              <a:solidFill>
                <a:schemeClr val="lt1"/>
              </a:solidFill>
              <a:ea typeface="Times New Roman"/>
              <a:sym typeface="Times New Roman"/>
            </a:endParaRPr>
          </a:p>
          <a:p>
            <a:pPr marL="0" lvl="0" rtl="0">
              <a:spcBef>
                <a:spcPts val="0"/>
              </a:spcBef>
              <a:buNone/>
            </a:pPr>
            <a:endParaRPr sz="1100" dirty="0">
              <a:ea typeface="Times New Roman"/>
              <a:sym typeface="Times New Roman"/>
            </a:endParaRPr>
          </a:p>
          <a:p>
            <a:pPr marL="0" lvl="0" rtl="0">
              <a:spcBef>
                <a:spcPts val="0"/>
              </a:spcBef>
              <a:buNone/>
            </a:pPr>
            <a:r>
              <a:rPr lang="en" sz="1100" dirty="0">
                <a:solidFill>
                  <a:srgbClr val="FFFFFF"/>
                </a:solidFill>
                <a:ea typeface="Times New Roman"/>
                <a:sym typeface="Times New Roman"/>
              </a:rPr>
              <a:t>Ithaca, New York population: Census 2010 and 2000 interactive map, demographics, statistics, quick Facts.</a:t>
            </a:r>
            <a:r>
              <a:rPr lang="en" sz="1100" i="1" dirty="0">
                <a:solidFill>
                  <a:srgbClr val="FFFFFF"/>
                </a:solidFill>
                <a:ea typeface="Times New Roman"/>
                <a:sym typeface="Times New Roman"/>
              </a:rPr>
              <a:t> </a:t>
            </a:r>
            <a:r>
              <a:rPr lang="en" sz="1100" dirty="0">
                <a:solidFill>
                  <a:srgbClr val="FFFFFF"/>
                </a:solidFill>
                <a:ea typeface="Times New Roman"/>
                <a:sym typeface="Times New Roman"/>
              </a:rPr>
              <a:t>(n.d.). </a:t>
            </a:r>
            <a:r>
              <a:rPr lang="en-US" sz="1100" dirty="0" smtClean="0">
                <a:solidFill>
                  <a:srgbClr val="FFFFFF"/>
                </a:solidFill>
                <a:ea typeface="Times New Roman"/>
                <a:sym typeface="Times New Roman"/>
              </a:rPr>
              <a:t>	</a:t>
            </a:r>
            <a:r>
              <a:rPr lang="en" sz="1100" dirty="0" smtClean="0">
                <a:solidFill>
                  <a:srgbClr val="FFFFFF"/>
                </a:solidFill>
                <a:ea typeface="Times New Roman"/>
                <a:sym typeface="Times New Roman"/>
              </a:rPr>
              <a:t>Retrieved </a:t>
            </a:r>
            <a:r>
              <a:rPr lang="en" sz="1100" dirty="0">
                <a:solidFill>
                  <a:srgbClr val="FFFFFF"/>
                </a:solidFill>
                <a:ea typeface="Times New Roman"/>
                <a:sym typeface="Times New Roman"/>
              </a:rPr>
              <a:t>from http://censusviewer.com/city/NY/Ithaca </a:t>
            </a:r>
          </a:p>
          <a:p>
            <a:pPr marL="0" lvl="0" rtl="0">
              <a:lnSpc>
                <a:spcPct val="115000"/>
              </a:lnSpc>
              <a:spcBef>
                <a:spcPts val="0"/>
              </a:spcBef>
              <a:buNone/>
            </a:pPr>
            <a:endParaRPr sz="1100" dirty="0">
              <a:solidFill>
                <a:srgbClr val="FFFFFF"/>
              </a:solidFill>
              <a:ea typeface="Times New Roman"/>
              <a:sym typeface="Times New Roman"/>
            </a:endParaRPr>
          </a:p>
          <a:p>
            <a:pPr marL="0" lvl="0" rtl="0">
              <a:lnSpc>
                <a:spcPct val="115000"/>
              </a:lnSpc>
              <a:spcBef>
                <a:spcPts val="0"/>
              </a:spcBef>
              <a:buNone/>
            </a:pPr>
            <a:r>
              <a:rPr lang="en" sz="1100" dirty="0">
                <a:solidFill>
                  <a:srgbClr val="FFFFFF"/>
                </a:solidFill>
                <a:ea typeface="Times New Roman"/>
                <a:sym typeface="Times New Roman"/>
              </a:rPr>
              <a:t>Krueger, R.R. (1994). </a:t>
            </a:r>
            <a:r>
              <a:rPr lang="en" sz="1100" i="1" dirty="0">
                <a:solidFill>
                  <a:srgbClr val="FFFFFF"/>
                </a:solidFill>
                <a:ea typeface="Times New Roman"/>
                <a:sym typeface="Times New Roman"/>
              </a:rPr>
              <a:t>Focus groups: A practical guide for applied research. </a:t>
            </a:r>
            <a:r>
              <a:rPr lang="en" sz="1100" dirty="0">
                <a:solidFill>
                  <a:srgbClr val="FFFFFF"/>
                </a:solidFill>
                <a:ea typeface="Times New Roman"/>
                <a:sym typeface="Times New Roman"/>
              </a:rPr>
              <a:t>Newbury Park, CA: Sage Publications.</a:t>
            </a:r>
          </a:p>
          <a:p>
            <a:pPr marL="0" lvl="0" rtl="0">
              <a:lnSpc>
                <a:spcPct val="115000"/>
              </a:lnSpc>
              <a:spcBef>
                <a:spcPts val="0"/>
              </a:spcBef>
              <a:buNone/>
            </a:pPr>
            <a:endParaRPr sz="1100" dirty="0">
              <a:ea typeface="Times New Roman"/>
              <a:sym typeface="Times New Roman"/>
            </a:endParaRPr>
          </a:p>
          <a:p>
            <a:pPr marL="0" lvl="0" rtl="0">
              <a:lnSpc>
                <a:spcPct val="115000"/>
              </a:lnSpc>
              <a:spcBef>
                <a:spcPts val="0"/>
              </a:spcBef>
              <a:buNone/>
            </a:pPr>
            <a:r>
              <a:rPr lang="en" sz="1100" dirty="0">
                <a:ea typeface="Times New Roman"/>
                <a:sym typeface="Times New Roman"/>
              </a:rPr>
              <a:t>Shuttershock. (n.d). People growth circle life span. [Online image]. Retrieved from </a:t>
            </a:r>
            <a:r>
              <a:rPr lang="en" sz="1100" dirty="0">
                <a:ea typeface="Times New Roman"/>
                <a:sym typeface="Times New Roman"/>
                <a:hlinkClick r:id="rId4"/>
              </a:rPr>
              <a:t>https://www.shutterstock.com</a:t>
            </a:r>
            <a:r>
              <a:rPr lang="en" sz="1100" dirty="0" smtClean="0">
                <a:ea typeface="Times New Roman"/>
                <a:sym typeface="Times New Roman"/>
                <a:hlinkClick r:id="rId4"/>
              </a:rPr>
              <a:t>/</a:t>
            </a:r>
            <a:r>
              <a:rPr lang="en-US" sz="1100" dirty="0" smtClean="0">
                <a:ea typeface="Times New Roman"/>
                <a:sym typeface="Times New Roman"/>
              </a:rPr>
              <a:t>	</a:t>
            </a:r>
            <a:r>
              <a:rPr lang="en" sz="1100" dirty="0" smtClean="0">
                <a:ea typeface="Times New Roman"/>
                <a:sym typeface="Times New Roman"/>
              </a:rPr>
              <a:t>image-vector/people-growth-circle-life-span-cartoon-242162647</a:t>
            </a:r>
            <a:endParaRPr lang="en" sz="1100" dirty="0">
              <a:ea typeface="Times New Roman"/>
              <a:sym typeface="Times New Roman"/>
            </a:endParaRPr>
          </a:p>
          <a:p>
            <a:pPr marL="0" lvl="0" rtl="0">
              <a:lnSpc>
                <a:spcPct val="115000"/>
              </a:lnSpc>
              <a:spcBef>
                <a:spcPts val="0"/>
              </a:spcBef>
              <a:buNone/>
            </a:pPr>
            <a:endParaRPr sz="1100" dirty="0">
              <a:ea typeface="Times New Roman"/>
              <a:sym typeface="Times New Roman"/>
            </a:endParaRPr>
          </a:p>
          <a:p>
            <a:pPr marL="0" lvl="0" rtl="0">
              <a:lnSpc>
                <a:spcPct val="115000"/>
              </a:lnSpc>
              <a:spcBef>
                <a:spcPts val="0"/>
              </a:spcBef>
              <a:buNone/>
            </a:pPr>
            <a:r>
              <a:rPr lang="en" sz="1100" dirty="0">
                <a:solidFill>
                  <a:srgbClr val="FFFFFF"/>
                </a:solidFill>
                <a:ea typeface="Times New Roman"/>
                <a:sym typeface="Times New Roman"/>
              </a:rPr>
              <a:t>RAMPS</a:t>
            </a:r>
            <a:r>
              <a:rPr lang="en" sz="1100" dirty="0">
                <a:ea typeface="Times New Roman"/>
                <a:sym typeface="Times New Roman"/>
              </a:rPr>
              <a:t>. </a:t>
            </a:r>
            <a:r>
              <a:rPr lang="en" sz="1100" dirty="0">
                <a:solidFill>
                  <a:srgbClr val="FFFFFF"/>
                </a:solidFill>
                <a:ea typeface="Times New Roman"/>
                <a:sym typeface="Times New Roman"/>
              </a:rPr>
              <a:t> (n.d.).  </a:t>
            </a:r>
            <a:r>
              <a:rPr lang="en" sz="1100" i="1" dirty="0">
                <a:solidFill>
                  <a:srgbClr val="FFFFFF"/>
                </a:solidFill>
                <a:ea typeface="Times New Roman"/>
                <a:sym typeface="Times New Roman"/>
              </a:rPr>
              <a:t>Wood ramps.  </a:t>
            </a:r>
            <a:r>
              <a:rPr lang="en" sz="1100" dirty="0">
                <a:solidFill>
                  <a:srgbClr val="FFFFFF"/>
                </a:solidFill>
                <a:ea typeface="Times New Roman"/>
                <a:sym typeface="Times New Roman"/>
              </a:rPr>
              <a:t>[</a:t>
            </a:r>
            <a:r>
              <a:rPr lang="en" sz="1100" dirty="0">
                <a:ea typeface="Times New Roman"/>
                <a:sym typeface="Times New Roman"/>
              </a:rPr>
              <a:t>Online image</a:t>
            </a:r>
            <a:r>
              <a:rPr lang="en" sz="1100" dirty="0">
                <a:solidFill>
                  <a:srgbClr val="FFFFFF"/>
                </a:solidFill>
                <a:ea typeface="Times New Roman"/>
                <a:sym typeface="Times New Roman"/>
              </a:rPr>
              <a:t>].  Retrieved from http://www.ramps.org/ramps-for-homes.htm</a:t>
            </a:r>
          </a:p>
          <a:p>
            <a:pPr marL="0" lvl="0" rtl="0">
              <a:lnSpc>
                <a:spcPct val="115000"/>
              </a:lnSpc>
              <a:spcBef>
                <a:spcPts val="0"/>
              </a:spcBef>
              <a:buClr>
                <a:schemeClr val="dk1"/>
              </a:buClr>
              <a:buSzPct val="91666"/>
              <a:buFont typeface="Arial"/>
              <a:buNone/>
            </a:pPr>
            <a:endParaRPr sz="1100" dirty="0">
              <a:ea typeface="Times New Roman"/>
              <a:sym typeface="Times New Roman"/>
            </a:endParaRPr>
          </a:p>
          <a:p>
            <a:pPr marL="0" lvl="0" rtl="0">
              <a:lnSpc>
                <a:spcPct val="115000"/>
              </a:lnSpc>
              <a:spcBef>
                <a:spcPts val="0"/>
              </a:spcBef>
              <a:buClr>
                <a:schemeClr val="dk1"/>
              </a:buClr>
              <a:buSzPct val="91666"/>
              <a:buFont typeface="Arial"/>
              <a:buNone/>
            </a:pPr>
            <a:r>
              <a:rPr lang="en" sz="1100" dirty="0">
                <a:solidFill>
                  <a:schemeClr val="lt1"/>
                </a:solidFill>
                <a:ea typeface="Times New Roman"/>
                <a:sym typeface="Times New Roman"/>
              </a:rPr>
              <a:t>Rosenberg, D. E., Huang, D. L., Simonovich, S. D., &amp; Belza, B. (2012). Outdoor built environment barriers and </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facilitators </a:t>
            </a:r>
            <a:r>
              <a:rPr lang="en" sz="1100" dirty="0">
                <a:solidFill>
                  <a:schemeClr val="lt1"/>
                </a:solidFill>
                <a:ea typeface="Times New Roman"/>
                <a:sym typeface="Times New Roman"/>
              </a:rPr>
              <a:t>to activity among midlife and older adults with mobility disabilities. </a:t>
            </a:r>
            <a:r>
              <a:rPr lang="en" sz="1100" i="1" dirty="0">
                <a:solidFill>
                  <a:schemeClr val="lt1"/>
                </a:solidFill>
                <a:ea typeface="Times New Roman"/>
                <a:sym typeface="Times New Roman"/>
              </a:rPr>
              <a:t>The Gerontologist</a:t>
            </a:r>
            <a:r>
              <a:rPr lang="en" sz="1100" dirty="0">
                <a:solidFill>
                  <a:schemeClr val="lt1"/>
                </a:solidFill>
                <a:ea typeface="Times New Roman"/>
                <a:sym typeface="Times New Roman"/>
              </a:rPr>
              <a:t>. doi: </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10.1093/geront/gns119</a:t>
            </a:r>
            <a:endParaRPr lang="en" sz="1100" dirty="0">
              <a:solidFill>
                <a:schemeClr val="lt1"/>
              </a:solidFill>
              <a:ea typeface="Times New Roman"/>
              <a:sym typeface="Times New Roman"/>
            </a:endParaRPr>
          </a:p>
          <a:p>
            <a:pPr marL="0" lvl="0" rtl="0">
              <a:lnSpc>
                <a:spcPct val="110000"/>
              </a:lnSpc>
              <a:spcBef>
                <a:spcPts val="0"/>
              </a:spcBef>
              <a:buClr>
                <a:schemeClr val="dk1"/>
              </a:buClr>
              <a:buSzPct val="91666"/>
              <a:buFont typeface="Arial"/>
              <a:buNone/>
            </a:pPr>
            <a:endParaRPr sz="1100" dirty="0">
              <a:solidFill>
                <a:srgbClr val="FFFFFF"/>
              </a:solidFill>
              <a:ea typeface="Times New Roman"/>
              <a:sym typeface="Times New Roman"/>
            </a:endParaRPr>
          </a:p>
          <a:p>
            <a:pPr marL="0" lvl="0" rtl="0">
              <a:lnSpc>
                <a:spcPct val="110000"/>
              </a:lnSpc>
              <a:spcBef>
                <a:spcPts val="0"/>
              </a:spcBef>
              <a:buClr>
                <a:schemeClr val="dk1"/>
              </a:buClr>
              <a:buSzPct val="91666"/>
              <a:buFont typeface="Arial"/>
              <a:buNone/>
            </a:pPr>
            <a:endParaRPr sz="1100" dirty="0">
              <a:solidFill>
                <a:srgbClr val="FFFFFF"/>
              </a:solidFill>
              <a:ea typeface="Times New Roman"/>
              <a:sym typeface="Times New Roman"/>
            </a:endParaRPr>
          </a:p>
          <a:p>
            <a:pPr marL="0" lvl="0" rtl="0">
              <a:lnSpc>
                <a:spcPct val="115000"/>
              </a:lnSpc>
              <a:spcBef>
                <a:spcPts val="0"/>
              </a:spcBef>
              <a:buClr>
                <a:schemeClr val="dk1"/>
              </a:buClr>
              <a:buSzPct val="91666"/>
              <a:buFont typeface="Arial"/>
              <a:buNone/>
            </a:pPr>
            <a:endParaRPr sz="1100" dirty="0">
              <a:ea typeface="Times New Roman"/>
              <a:sym typeface="Times New Roman"/>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384450" y="360375"/>
            <a:ext cx="8281500" cy="3702600"/>
          </a:xfrm>
          <a:prstGeom prst="rect">
            <a:avLst/>
          </a:prstGeom>
        </p:spPr>
        <p:txBody>
          <a:bodyPr lIns="34300" tIns="34300" rIns="34300" bIns="34300" anchor="t" anchorCtr="0">
            <a:noAutofit/>
          </a:bodyPr>
          <a:lstStyle/>
          <a:p>
            <a:pPr marL="0" lvl="0" rtl="0">
              <a:lnSpc>
                <a:spcPct val="110000"/>
              </a:lnSpc>
              <a:spcBef>
                <a:spcPts val="0"/>
              </a:spcBef>
              <a:buClr>
                <a:schemeClr val="dk1"/>
              </a:buClr>
              <a:buSzPct val="91666"/>
              <a:buFont typeface="Arial"/>
              <a:buNone/>
            </a:pPr>
            <a:r>
              <a:rPr lang="en" sz="1100" dirty="0">
                <a:solidFill>
                  <a:schemeClr val="lt1"/>
                </a:solidFill>
                <a:ea typeface="Times New Roman"/>
                <a:sym typeface="Times New Roman"/>
              </a:rPr>
              <a:t>Spinlife. (nd).  </a:t>
            </a:r>
            <a:r>
              <a:rPr lang="en" sz="1100" i="1" dirty="0">
                <a:solidFill>
                  <a:schemeClr val="lt1"/>
                </a:solidFill>
                <a:ea typeface="Times New Roman"/>
                <a:sym typeface="Times New Roman"/>
              </a:rPr>
              <a:t>Lightweight expediciton w/12” rear wheels</a:t>
            </a:r>
            <a:r>
              <a:rPr lang="en" sz="1100" dirty="0">
                <a:solidFill>
                  <a:schemeClr val="lt1"/>
                </a:solidFill>
                <a:ea typeface="Times New Roman"/>
                <a:sym typeface="Times New Roman"/>
              </a:rPr>
              <a:t> [Online Image]].  Retrieved from </a:t>
            </a:r>
            <a:r>
              <a:rPr lang="en" sz="1100" dirty="0" smtClean="0">
                <a:solidFill>
                  <a:schemeClr val="lt1"/>
                </a:solidFill>
                <a:ea typeface="Times New Roman"/>
                <a:sym typeface="Times New Roman"/>
              </a:rPr>
              <a:t>http://</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www.spinlife.com/Drive-Medical-Lightweight-Expedition-w/12-Rear-Wheels-Lightweight-            </a:t>
            </a:r>
            <a:r>
              <a:rPr lang="en" sz="1100" dirty="0">
                <a:solidFill>
                  <a:schemeClr val="lt1"/>
                </a:solidFill>
                <a:ea typeface="Times New Roman"/>
                <a:sym typeface="Times New Roman"/>
              </a:rPr>
              <a:t>	TransportWheelchair/spec.cfm?productID=95340&amp;adv=googlepla&amp;utm_medium=CSE&amp;utm_ter m</a:t>
            </a:r>
            <a:r>
              <a:rPr lang="en" sz="1100" dirty="0" smtClean="0">
                <a:solidFill>
                  <a:schemeClr val="lt1"/>
                </a:solidFill>
                <a:ea typeface="Times New Roman"/>
                <a:sym typeface="Times New Roman"/>
              </a:rPr>
              <a:t>=</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a:t>
            </a:r>
            <a:r>
              <a:rPr lang="en" sz="1100" dirty="0">
                <a:solidFill>
                  <a:schemeClr val="lt1"/>
                </a:solidFill>
                <a:ea typeface="Times New Roman"/>
                <a:sym typeface="Times New Roman"/>
              </a:rPr>
              <a:t>7Bkeyword%7D%7Bmatchtype%7D&amp;utm_campaign=%</a:t>
            </a:r>
            <a:r>
              <a:rPr lang="en" sz="1100" dirty="0" smtClean="0">
                <a:solidFill>
                  <a:schemeClr val="lt1"/>
                </a:solidFill>
                <a:ea typeface="Times New Roman"/>
                <a:sym typeface="Times New Roman"/>
              </a:rPr>
              <a:t>7Bcampaign</a:t>
            </a:r>
            <a:r>
              <a:rPr lang="en-US" sz="1100" dirty="0" smtClean="0">
                <a:solidFill>
                  <a:schemeClr val="lt1"/>
                </a:solidFill>
                <a:ea typeface="Times New Roman"/>
                <a:sym typeface="Times New Roman"/>
              </a:rPr>
              <a:t>	</a:t>
            </a:r>
            <a:r>
              <a:rPr lang="en" sz="1100" dirty="0" smtClean="0">
                <a:solidFill>
                  <a:schemeClr val="lt1"/>
                </a:solidFill>
                <a:ea typeface="Times New Roman"/>
                <a:sym typeface="Times New Roman"/>
              </a:rPr>
              <a:t>%</a:t>
            </a:r>
            <a:r>
              <a:rPr lang="en" sz="1100" dirty="0">
                <a:solidFill>
                  <a:schemeClr val="lt1"/>
                </a:solidFill>
                <a:ea typeface="Times New Roman"/>
                <a:sym typeface="Times New Roman"/>
              </a:rPr>
              <a:t>7D&amp;utm_source=googlepla&amp;default=1</a:t>
            </a:r>
          </a:p>
          <a:p>
            <a:pPr marL="0" lvl="0" rtl="0">
              <a:lnSpc>
                <a:spcPct val="110000"/>
              </a:lnSpc>
              <a:spcBef>
                <a:spcPts val="0"/>
              </a:spcBef>
              <a:buClr>
                <a:schemeClr val="dk1"/>
              </a:buClr>
              <a:buSzPct val="91666"/>
              <a:buFont typeface="Arial"/>
              <a:buNone/>
            </a:pPr>
            <a:endParaRPr sz="1100" dirty="0">
              <a:solidFill>
                <a:schemeClr val="lt1"/>
              </a:solidFill>
              <a:ea typeface="Times New Roman"/>
              <a:sym typeface="Times New Roman"/>
            </a:endParaRPr>
          </a:p>
          <a:p>
            <a:pPr marL="0" lvl="0" rtl="0">
              <a:lnSpc>
                <a:spcPct val="110000"/>
              </a:lnSpc>
              <a:spcBef>
                <a:spcPts val="0"/>
              </a:spcBef>
              <a:buClr>
                <a:schemeClr val="dk1"/>
              </a:buClr>
              <a:buSzPct val="91666"/>
              <a:buFont typeface="Arial"/>
              <a:buNone/>
            </a:pPr>
            <a:r>
              <a:rPr lang="en" sz="1100" dirty="0">
                <a:ea typeface="Times New Roman"/>
                <a:sym typeface="Times New Roman"/>
              </a:rPr>
              <a:t>The Accessible Icon Project. (n.d.). Use the icon [Online Image]. Retrieved from http://accessibleicon.org</a:t>
            </a:r>
          </a:p>
          <a:p>
            <a:pPr marL="0" lvl="0" rtl="0">
              <a:lnSpc>
                <a:spcPct val="110000"/>
              </a:lnSpc>
              <a:spcBef>
                <a:spcPts val="0"/>
              </a:spcBef>
              <a:buClr>
                <a:schemeClr val="dk1"/>
              </a:buClr>
              <a:buSzPct val="91666"/>
              <a:buFont typeface="Arial"/>
              <a:buNone/>
            </a:pPr>
            <a:endParaRPr sz="1100" dirty="0">
              <a:ea typeface="Times New Roman"/>
              <a:sym typeface="Times New Roman"/>
            </a:endParaRPr>
          </a:p>
          <a:p>
            <a:pPr marL="0" lvl="0" rtl="0">
              <a:lnSpc>
                <a:spcPct val="110000"/>
              </a:lnSpc>
              <a:spcBef>
                <a:spcPts val="0"/>
              </a:spcBef>
              <a:buClr>
                <a:schemeClr val="dk1"/>
              </a:buClr>
              <a:buSzPct val="91666"/>
              <a:buFont typeface="Arial"/>
              <a:buNone/>
            </a:pPr>
            <a:r>
              <a:rPr lang="en" sz="1100" dirty="0">
                <a:solidFill>
                  <a:srgbClr val="FFFFFF"/>
                </a:solidFill>
                <a:ea typeface="Times New Roman"/>
                <a:sym typeface="Times New Roman"/>
              </a:rPr>
              <a:t>The Growth of the U.S. Aging Population. (2016). Retrieved from </a:t>
            </a:r>
            <a:r>
              <a:rPr lang="en" sz="1100" dirty="0" smtClean="0">
                <a:solidFill>
                  <a:srgbClr val="FFFFFF"/>
                </a:solidFill>
                <a:ea typeface="Times New Roman"/>
                <a:sym typeface="Times New Roman"/>
                <a:hlinkClick r:id="rId3"/>
              </a:rPr>
              <a:t>http</a:t>
            </a:r>
            <a:r>
              <a:rPr lang="en" sz="1100" dirty="0">
                <a:solidFill>
                  <a:srgbClr val="FFFFFF"/>
                </a:solidFill>
                <a:ea typeface="Times New Roman"/>
                <a:sym typeface="Times New Roman"/>
                <a:hlinkClick r:id="rId3"/>
              </a:rPr>
              <a:t>://www.seniorcare.com</a:t>
            </a:r>
            <a:r>
              <a:rPr lang="en" sz="1100" dirty="0" smtClean="0">
                <a:solidFill>
                  <a:srgbClr val="FFFFFF"/>
                </a:solidFill>
                <a:ea typeface="Times New Roman"/>
                <a:sym typeface="Times New Roman"/>
                <a:hlinkClick r:id="rId3"/>
              </a:rPr>
              <a:t>/</a:t>
            </a:r>
            <a:endParaRPr lang="en-US" sz="1100" dirty="0" smtClean="0">
              <a:solidFill>
                <a:srgbClr val="FFFFFF"/>
              </a:solidFill>
              <a:ea typeface="Times New Roman"/>
              <a:sym typeface="Times New Roman"/>
            </a:endParaRPr>
          </a:p>
          <a:p>
            <a:pPr marL="0">
              <a:lnSpc>
                <a:spcPct val="110000"/>
              </a:lnSpc>
              <a:buClr>
                <a:schemeClr val="dk1"/>
              </a:buClr>
              <a:buSzPct val="91666"/>
            </a:pPr>
            <a:r>
              <a:rPr lang="en-US" sz="1100" dirty="0">
                <a:ea typeface="Times New Roman"/>
                <a:sym typeface="Times New Roman"/>
              </a:rPr>
              <a:t>	</a:t>
            </a:r>
            <a:r>
              <a:rPr lang="en" sz="1100" dirty="0">
                <a:ea typeface="Times New Roman"/>
                <a:sym typeface="Times New Roman"/>
                <a:hlinkClick r:id="rId4"/>
              </a:rPr>
              <a:t>featured/aging-america/</a:t>
            </a:r>
          </a:p>
          <a:p>
            <a:pPr marL="0" lvl="0" rtl="0">
              <a:lnSpc>
                <a:spcPct val="110000"/>
              </a:lnSpc>
              <a:spcBef>
                <a:spcPts val="0"/>
              </a:spcBef>
              <a:buClr>
                <a:schemeClr val="dk1"/>
              </a:buClr>
              <a:buSzPct val="91666"/>
              <a:buFont typeface="Arial"/>
              <a:buNone/>
            </a:pPr>
            <a:endParaRPr sz="1100" dirty="0">
              <a:solidFill>
                <a:srgbClr val="FFFFFF"/>
              </a:solidFill>
              <a:ea typeface="Times New Roman"/>
              <a:sym typeface="Times New Roman"/>
            </a:endParaRPr>
          </a:p>
          <a:p>
            <a:pPr marL="0" lvl="0" rtl="0">
              <a:lnSpc>
                <a:spcPct val="115000"/>
              </a:lnSpc>
              <a:spcBef>
                <a:spcPts val="0"/>
              </a:spcBef>
              <a:buClr>
                <a:schemeClr val="dk1"/>
              </a:buClr>
              <a:buSzPct val="91666"/>
              <a:buFont typeface="Arial"/>
              <a:buNone/>
            </a:pPr>
            <a:r>
              <a:rPr lang="en" sz="1100" dirty="0">
                <a:solidFill>
                  <a:srgbClr val="FFFFFF"/>
                </a:solidFill>
                <a:ea typeface="Times New Roman"/>
                <a:sym typeface="Times New Roman"/>
              </a:rPr>
              <a:t>World Health Organization. (2007). Global age friendly cities: A guide. </a:t>
            </a:r>
            <a:r>
              <a:rPr lang="en" sz="1100" i="1" dirty="0">
                <a:solidFill>
                  <a:srgbClr val="FFFFFF"/>
                </a:solidFill>
                <a:ea typeface="Times New Roman"/>
                <a:sym typeface="Times New Roman"/>
              </a:rPr>
              <a:t>Aging and Life Course, Family and </a:t>
            </a:r>
            <a:r>
              <a:rPr lang="en-US" sz="1100" i="1" dirty="0" smtClean="0">
                <a:solidFill>
                  <a:srgbClr val="FFFFFF"/>
                </a:solidFill>
                <a:ea typeface="Times New Roman"/>
                <a:sym typeface="Times New Roman"/>
              </a:rPr>
              <a:t>	</a:t>
            </a:r>
            <a:r>
              <a:rPr lang="en" sz="1100" i="1" dirty="0" smtClean="0">
                <a:solidFill>
                  <a:srgbClr val="FFFFFF"/>
                </a:solidFill>
                <a:ea typeface="Times New Roman"/>
                <a:sym typeface="Times New Roman"/>
              </a:rPr>
              <a:t>Community </a:t>
            </a:r>
            <a:r>
              <a:rPr lang="en" sz="1100" i="1" dirty="0">
                <a:solidFill>
                  <a:srgbClr val="FFFFFF"/>
                </a:solidFill>
                <a:ea typeface="Times New Roman"/>
                <a:sym typeface="Times New Roman"/>
              </a:rPr>
              <a:t>Health. </a:t>
            </a:r>
            <a:r>
              <a:rPr lang="en" sz="1100" dirty="0">
                <a:solidFill>
                  <a:srgbClr val="FFFFFF"/>
                </a:solidFill>
                <a:ea typeface="Times New Roman"/>
                <a:sym typeface="Times New Roman"/>
              </a:rPr>
              <a:t>Retrieved from </a:t>
            </a:r>
            <a:r>
              <a:rPr lang="en" sz="1100" dirty="0">
                <a:solidFill>
                  <a:srgbClr val="FFFFFF"/>
                </a:solidFill>
                <a:ea typeface="Times New Roman"/>
                <a:sym typeface="Times New Roman"/>
                <a:hlinkClick r:id="rId5"/>
              </a:rPr>
              <a:t>http://www.who.int/ageing/publications</a:t>
            </a:r>
            <a:r>
              <a:rPr lang="en" sz="1100" dirty="0" smtClean="0">
                <a:solidFill>
                  <a:srgbClr val="FFFFFF"/>
                </a:solidFill>
                <a:ea typeface="Times New Roman"/>
                <a:sym typeface="Times New Roman"/>
                <a:hlinkClick r:id="rId5"/>
              </a:rPr>
              <a:t>/</a:t>
            </a:r>
            <a:r>
              <a:rPr lang="en-US" sz="1100" dirty="0" smtClean="0">
                <a:solidFill>
                  <a:srgbClr val="FFFFFF"/>
                </a:solidFill>
                <a:ea typeface="Times New Roman"/>
                <a:sym typeface="Times New Roman"/>
              </a:rPr>
              <a:t>	</a:t>
            </a:r>
            <a:r>
              <a:rPr lang="en" sz="1100" dirty="0" smtClean="0">
                <a:solidFill>
                  <a:srgbClr val="FFFFFF"/>
                </a:solidFill>
                <a:ea typeface="Times New Roman"/>
                <a:sym typeface="Times New Roman"/>
              </a:rPr>
              <a:t>Global_age_friendly_cities_Guide_English.pdf?ua=1</a:t>
            </a:r>
            <a:endParaRPr lang="en" sz="1100" dirty="0">
              <a:solidFill>
                <a:srgbClr val="FFFFFF"/>
              </a:solidFill>
              <a:ea typeface="Times New Roman"/>
              <a:sym typeface="Times New Roman"/>
            </a:endParaRPr>
          </a:p>
          <a:p>
            <a:pPr marL="0" lvl="0" rtl="0">
              <a:lnSpc>
                <a:spcPct val="115000"/>
              </a:lnSpc>
              <a:spcBef>
                <a:spcPts val="0"/>
              </a:spcBef>
              <a:buClr>
                <a:schemeClr val="dk1"/>
              </a:buClr>
              <a:buSzPct val="91666"/>
              <a:buFont typeface="Arial"/>
              <a:buNone/>
            </a:pPr>
            <a:endParaRPr sz="1100" dirty="0">
              <a:solidFill>
                <a:srgbClr val="FFFFFF"/>
              </a:solidFill>
              <a:ea typeface="Times New Roman"/>
              <a:sym typeface="Times New Roman"/>
            </a:endParaRPr>
          </a:p>
          <a:p>
            <a:pPr marL="0" lvl="0" rtl="0">
              <a:lnSpc>
                <a:spcPct val="115000"/>
              </a:lnSpc>
              <a:spcBef>
                <a:spcPts val="0"/>
              </a:spcBef>
              <a:buClr>
                <a:schemeClr val="dk1"/>
              </a:buClr>
              <a:buSzPct val="91666"/>
              <a:buFont typeface="Arial"/>
              <a:buNone/>
            </a:pPr>
            <a:r>
              <a:rPr lang="en" sz="1100" dirty="0">
                <a:solidFill>
                  <a:srgbClr val="FFFFFF"/>
                </a:solidFill>
                <a:ea typeface="Times New Roman"/>
                <a:sym typeface="Times New Roman"/>
              </a:rPr>
              <a:t>Job Accommodation Network. (n.d.). </a:t>
            </a:r>
            <a:r>
              <a:rPr lang="en" sz="1100" i="1" dirty="0">
                <a:solidFill>
                  <a:srgbClr val="FFFFFF"/>
                </a:solidFill>
                <a:ea typeface="Times New Roman"/>
                <a:sym typeface="Times New Roman"/>
              </a:rPr>
              <a:t>The american with disabilities act glossary of terms.</a:t>
            </a:r>
            <a:r>
              <a:rPr lang="en" sz="1100" dirty="0">
                <a:solidFill>
                  <a:srgbClr val="FFFFFF"/>
                </a:solidFill>
                <a:ea typeface="Times New Roman"/>
                <a:sym typeface="Times New Roman"/>
              </a:rPr>
              <a:t> Retrieved from https</a:t>
            </a:r>
            <a:r>
              <a:rPr lang="en" sz="1100" dirty="0" smtClean="0">
                <a:solidFill>
                  <a:srgbClr val="FFFFFF"/>
                </a:solidFill>
                <a:ea typeface="Times New Roman"/>
                <a:sym typeface="Times New Roman"/>
              </a:rPr>
              <a:t>://</a:t>
            </a:r>
            <a:r>
              <a:rPr lang="en-US" sz="1100" dirty="0" smtClean="0">
                <a:solidFill>
                  <a:srgbClr val="FFFFFF"/>
                </a:solidFill>
                <a:ea typeface="Times New Roman"/>
                <a:sym typeface="Times New Roman"/>
              </a:rPr>
              <a:t>	</a:t>
            </a:r>
            <a:r>
              <a:rPr lang="en" sz="1100" dirty="0" smtClean="0">
                <a:solidFill>
                  <a:srgbClr val="FFFFFF"/>
                </a:solidFill>
                <a:ea typeface="Times New Roman"/>
                <a:sym typeface="Times New Roman"/>
              </a:rPr>
              <a:t>askjan.org/links/adaglossary.htm</a:t>
            </a:r>
            <a:endParaRPr lang="en" sz="1100" dirty="0">
              <a:solidFill>
                <a:srgbClr val="FFFFFF"/>
              </a:solidFill>
              <a:ea typeface="Times New Roman"/>
              <a:sym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0" y="155200"/>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Age Friendly Initiative</a:t>
            </a:r>
          </a:p>
        </p:txBody>
      </p:sp>
      <p:sp>
        <p:nvSpPr>
          <p:cNvPr id="88" name="Shape 88"/>
          <p:cNvSpPr txBox="1">
            <a:spLocks noGrp="1"/>
          </p:cNvSpPr>
          <p:nvPr>
            <p:ph type="body" idx="1"/>
          </p:nvPr>
        </p:nvSpPr>
        <p:spPr>
          <a:xfrm>
            <a:off x="311700" y="975788"/>
            <a:ext cx="5860500" cy="4027500"/>
          </a:xfrm>
          <a:prstGeom prst="rect">
            <a:avLst/>
          </a:prstGeom>
        </p:spPr>
        <p:txBody>
          <a:bodyPr lIns="34300" tIns="34300" rIns="34300" bIns="34300" anchor="t" anchorCtr="0">
            <a:noAutofit/>
          </a:bodyPr>
          <a:lstStyle/>
          <a:p>
            <a:pPr marL="457200" lvl="0" indent="-349250" rtl="0">
              <a:lnSpc>
                <a:spcPct val="115000"/>
              </a:lnSpc>
              <a:spcBef>
                <a:spcPts val="0"/>
              </a:spcBef>
              <a:buClr>
                <a:schemeClr val="lt1"/>
              </a:buClr>
              <a:buSzPct val="100000"/>
              <a:buFont typeface="Open Sans"/>
              <a:buChar char="●"/>
            </a:pPr>
            <a:r>
              <a:rPr lang="en" sz="1900" dirty="0">
                <a:solidFill>
                  <a:schemeClr val="lt1"/>
                </a:solidFill>
                <a:ea typeface="Open Sans"/>
                <a:sym typeface="Open Sans"/>
              </a:rPr>
              <a:t>Established by the World Health Organization  (WHO)</a:t>
            </a:r>
          </a:p>
          <a:p>
            <a:pPr marL="457200" lvl="0" indent="-349250" rtl="0">
              <a:lnSpc>
                <a:spcPct val="115000"/>
              </a:lnSpc>
              <a:spcBef>
                <a:spcPts val="0"/>
              </a:spcBef>
              <a:buClr>
                <a:schemeClr val="lt1"/>
              </a:buClr>
              <a:buSzPct val="100000"/>
              <a:buFont typeface="Open Sans"/>
              <a:buChar char="●"/>
            </a:pPr>
            <a:r>
              <a:rPr lang="en" sz="1900" dirty="0">
                <a:solidFill>
                  <a:schemeClr val="lt1"/>
                </a:solidFill>
                <a:ea typeface="Open Sans"/>
                <a:sym typeface="Open Sans"/>
              </a:rPr>
              <a:t>A global proposal to make communities more accessible for older adults</a:t>
            </a:r>
          </a:p>
          <a:p>
            <a:pPr marL="457200" lvl="0" indent="-349250" rtl="0">
              <a:lnSpc>
                <a:spcPct val="115000"/>
              </a:lnSpc>
              <a:spcBef>
                <a:spcPts val="0"/>
              </a:spcBef>
              <a:buClr>
                <a:schemeClr val="lt1"/>
              </a:buClr>
              <a:buSzPct val="100000"/>
              <a:buFont typeface="Open Sans"/>
              <a:buChar char="●"/>
            </a:pPr>
            <a:r>
              <a:rPr lang="en" sz="1900" dirty="0">
                <a:solidFill>
                  <a:schemeClr val="lt1"/>
                </a:solidFill>
                <a:ea typeface="Open Sans"/>
                <a:sym typeface="Open Sans"/>
              </a:rPr>
              <a:t>Promotes healthy and active aging</a:t>
            </a:r>
          </a:p>
          <a:p>
            <a:pPr marL="457200" lvl="0" indent="-349250" rtl="0">
              <a:lnSpc>
                <a:spcPct val="115000"/>
              </a:lnSpc>
              <a:spcBef>
                <a:spcPts val="0"/>
              </a:spcBef>
              <a:buClr>
                <a:schemeClr val="lt1"/>
              </a:buClr>
              <a:buSzPct val="100000"/>
              <a:buFont typeface="Open Sans"/>
              <a:buChar char="●"/>
            </a:pPr>
            <a:r>
              <a:rPr lang="en" sz="1900" dirty="0">
                <a:solidFill>
                  <a:schemeClr val="lt1"/>
                </a:solidFill>
                <a:ea typeface="Open Sans"/>
                <a:sym typeface="Open Sans"/>
              </a:rPr>
              <a:t>Improves quality of life for older residents</a:t>
            </a:r>
          </a:p>
          <a:p>
            <a:pPr marL="457200" lvl="0" indent="-349250" rtl="0">
              <a:lnSpc>
                <a:spcPct val="115000"/>
              </a:lnSpc>
              <a:spcBef>
                <a:spcPts val="0"/>
              </a:spcBef>
              <a:buClr>
                <a:schemeClr val="lt1"/>
              </a:buClr>
              <a:buSzPct val="100000"/>
              <a:buFont typeface="Open Sans"/>
              <a:buChar char="●"/>
            </a:pPr>
            <a:r>
              <a:rPr lang="en" sz="1900" dirty="0">
                <a:solidFill>
                  <a:schemeClr val="lt1"/>
                </a:solidFill>
                <a:ea typeface="Open Sans"/>
                <a:sym typeface="Open Sans"/>
              </a:rPr>
              <a:t>Ithaca is working to be an Age Friendly </a:t>
            </a:r>
          </a:p>
          <a:p>
            <a:pPr marL="0" lvl="0" rtl="0">
              <a:lnSpc>
                <a:spcPct val="115000"/>
              </a:lnSpc>
              <a:spcBef>
                <a:spcPts val="0"/>
              </a:spcBef>
              <a:buNone/>
            </a:pPr>
            <a:r>
              <a:rPr lang="en" sz="1900" dirty="0">
                <a:solidFill>
                  <a:schemeClr val="lt1"/>
                </a:solidFill>
                <a:ea typeface="Open Sans"/>
                <a:sym typeface="Open Sans"/>
              </a:rPr>
              <a:t>       community following the WHO’s proposal </a:t>
            </a:r>
          </a:p>
        </p:txBody>
      </p:sp>
      <p:sp>
        <p:nvSpPr>
          <p:cNvPr id="89" name="Shape 89"/>
          <p:cNvSpPr txBox="1"/>
          <p:nvPr/>
        </p:nvSpPr>
        <p:spPr>
          <a:xfrm>
            <a:off x="2528700" y="3751125"/>
            <a:ext cx="6224700" cy="363600"/>
          </a:xfrm>
          <a:prstGeom prst="rect">
            <a:avLst/>
          </a:prstGeom>
          <a:noFill/>
          <a:ln>
            <a:noFill/>
          </a:ln>
        </p:spPr>
        <p:txBody>
          <a:bodyPr lIns="91425" tIns="91425" rIns="91425" bIns="91425" anchor="t" anchorCtr="0">
            <a:noAutofit/>
          </a:bodyPr>
          <a:lstStyle/>
          <a:p>
            <a:pPr lvl="0" indent="457200" algn="r" rtl="0">
              <a:lnSpc>
                <a:spcPct val="115000"/>
              </a:lnSpc>
              <a:spcBef>
                <a:spcPts val="0"/>
              </a:spcBef>
              <a:buNone/>
            </a:pPr>
            <a:r>
              <a:rPr lang="en" sz="1000">
                <a:solidFill>
                  <a:srgbClr val="FFFFFF"/>
                </a:solidFill>
                <a:latin typeface="Open Sans"/>
                <a:ea typeface="Open Sans"/>
                <a:cs typeface="Open Sans"/>
                <a:sym typeface="Open Sans"/>
              </a:rPr>
              <a:t>(“Toward an Age-Friendly World,” n.d.; “AARP Network of Age-Friendly Communities,” 2014)</a:t>
            </a:r>
          </a:p>
        </p:txBody>
      </p:sp>
      <p:pic>
        <p:nvPicPr>
          <p:cNvPr id="90" name="Shape 90" descr="Screen Shot 2017-02-17 at 9.56.23 AM.png"/>
          <p:cNvPicPr preferRelativeResize="0"/>
          <p:nvPr/>
        </p:nvPicPr>
        <p:blipFill>
          <a:blip r:embed="rId3">
            <a:alphaModFix/>
          </a:blip>
          <a:stretch>
            <a:fillRect/>
          </a:stretch>
        </p:blipFill>
        <p:spPr>
          <a:xfrm>
            <a:off x="6045200" y="727900"/>
            <a:ext cx="2601649" cy="2497899"/>
          </a:xfrm>
          <a:prstGeom prst="rect">
            <a:avLst/>
          </a:prstGeom>
          <a:noFill/>
          <a:ln>
            <a:noFill/>
          </a:ln>
        </p:spPr>
      </p:pic>
      <p:sp>
        <p:nvSpPr>
          <p:cNvPr id="91" name="Shape 91"/>
          <p:cNvSpPr txBox="1"/>
          <p:nvPr/>
        </p:nvSpPr>
        <p:spPr>
          <a:xfrm>
            <a:off x="6810200" y="3126850"/>
            <a:ext cx="2067900" cy="259800"/>
          </a:xfrm>
          <a:prstGeom prst="rect">
            <a:avLst/>
          </a:prstGeom>
          <a:noFill/>
          <a:ln>
            <a:noFill/>
          </a:ln>
        </p:spPr>
        <p:txBody>
          <a:bodyPr lIns="91425" tIns="91425" rIns="91425" bIns="91425" anchor="t" anchorCtr="0">
            <a:noAutofit/>
          </a:bodyPr>
          <a:lstStyle/>
          <a:p>
            <a:pPr marL="0" lvl="0" indent="0" rtl="0">
              <a:spcBef>
                <a:spcPts val="400"/>
              </a:spcBef>
              <a:buNone/>
            </a:pPr>
            <a:r>
              <a:rPr lang="en" sz="1000">
                <a:solidFill>
                  <a:schemeClr val="lt1"/>
                </a:solidFill>
                <a:latin typeface="Open Sans"/>
                <a:ea typeface="Open Sans"/>
                <a:cs typeface="Open Sans"/>
                <a:sym typeface="Open Sans"/>
              </a:rPr>
              <a:t>(</a:t>
            </a:r>
            <a:r>
              <a:rPr lang="en" sz="1000">
                <a:solidFill>
                  <a:srgbClr val="FFFFFF"/>
                </a:solidFill>
                <a:latin typeface="Times New Roman"/>
                <a:ea typeface="Times New Roman"/>
                <a:cs typeface="Times New Roman"/>
                <a:sym typeface="Times New Roman"/>
              </a:rPr>
              <a:t>World Health Organization, 2007</a:t>
            </a:r>
            <a:r>
              <a:rPr lang="en" sz="1000">
                <a:solidFill>
                  <a:schemeClr val="lt1"/>
                </a:solidFill>
                <a:latin typeface="Open Sans"/>
                <a:ea typeface="Open Sans"/>
                <a:cs typeface="Open Sans"/>
                <a:sym typeface="Open Sans"/>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53078"/>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Definitions</a:t>
            </a:r>
          </a:p>
        </p:txBody>
      </p:sp>
      <p:sp>
        <p:nvSpPr>
          <p:cNvPr id="97" name="Shape 97"/>
          <p:cNvSpPr txBox="1">
            <a:spLocks noGrp="1"/>
          </p:cNvSpPr>
          <p:nvPr>
            <p:ph type="body" idx="1"/>
          </p:nvPr>
        </p:nvSpPr>
        <p:spPr>
          <a:xfrm>
            <a:off x="311700" y="431799"/>
            <a:ext cx="8419050" cy="3510525"/>
          </a:xfrm>
          <a:prstGeom prst="rect">
            <a:avLst/>
          </a:prstGeom>
        </p:spPr>
        <p:txBody>
          <a:bodyPr lIns="34300" tIns="34300" rIns="34300" bIns="34300" anchor="t" anchorCtr="0">
            <a:noAutofit/>
          </a:bodyPr>
          <a:lstStyle/>
          <a:p>
            <a:pPr marL="457200" lvl="0" indent="-361950" rtl="0">
              <a:spcBef>
                <a:spcPts val="0"/>
              </a:spcBef>
              <a:buClr>
                <a:srgbClr val="FFFFFF"/>
              </a:buClr>
              <a:buSzPct val="100000"/>
              <a:buFont typeface="Open Sans"/>
              <a:buChar char="●"/>
            </a:pPr>
            <a:r>
              <a:rPr lang="en" dirty="0">
                <a:solidFill>
                  <a:srgbClr val="FFFFFF"/>
                </a:solidFill>
                <a:ea typeface="Open Sans"/>
                <a:sym typeface="Open Sans"/>
              </a:rPr>
              <a:t>Accessibility</a:t>
            </a:r>
          </a:p>
          <a:p>
            <a:pPr marL="971550" lvl="1" indent="-285750" rtl="0">
              <a:spcBef>
                <a:spcPts val="0"/>
              </a:spcBef>
              <a:buClr>
                <a:srgbClr val="FFFFFF"/>
              </a:buClr>
              <a:buFont typeface="Courier New"/>
              <a:buChar char="o"/>
            </a:pPr>
            <a:r>
              <a:rPr lang="en" dirty="0" smtClean="0">
                <a:solidFill>
                  <a:srgbClr val="FFFFFF"/>
                </a:solidFill>
                <a:ea typeface="Open Sans"/>
                <a:sym typeface="Open Sans"/>
              </a:rPr>
              <a:t>ADA </a:t>
            </a:r>
            <a:r>
              <a:rPr lang="en" dirty="0">
                <a:ea typeface="Open Sans"/>
                <a:sym typeface="Open Sans"/>
              </a:rPr>
              <a:t>defines </a:t>
            </a:r>
            <a:r>
              <a:rPr lang="en" dirty="0">
                <a:solidFill>
                  <a:srgbClr val="FFFFFF"/>
                </a:solidFill>
                <a:ea typeface="Open Sans"/>
                <a:sym typeface="Open Sans"/>
              </a:rPr>
              <a:t>it as “a site, facility, work environment, service, or program that is easy to approach, enter, operate, participate in, and/or use safely and with dignity by a person with a disability” </a:t>
            </a:r>
            <a:r>
              <a:rPr lang="en" sz="1000" dirty="0">
                <a:solidFill>
                  <a:srgbClr val="FFFFFF"/>
                </a:solidFill>
                <a:ea typeface="Open Sans"/>
                <a:sym typeface="Open Sans"/>
              </a:rPr>
              <a:t>(Job Accommodation Network, n.d.).</a:t>
            </a:r>
          </a:p>
          <a:p>
            <a:pPr marL="850900" lvl="1" indent="-285750">
              <a:spcBef>
                <a:spcPts val="0"/>
              </a:spcBef>
              <a:buClr>
                <a:srgbClr val="FFFFFF"/>
              </a:buClr>
              <a:buSzPct val="100000"/>
              <a:buFont typeface="Courier New"/>
              <a:buChar char="o"/>
            </a:pPr>
            <a:r>
              <a:rPr lang="en" dirty="0">
                <a:solidFill>
                  <a:srgbClr val="FFFFFF"/>
                </a:solidFill>
                <a:ea typeface="Open Sans"/>
                <a:sym typeface="Open Sans"/>
              </a:rPr>
              <a:t>WHO and AARP - 8 global domains: </a:t>
            </a:r>
            <a:r>
              <a:rPr lang="en" sz="1000" dirty="0">
                <a:solidFill>
                  <a:srgbClr val="FFFFFF"/>
                </a:solidFill>
                <a:ea typeface="Open Sans"/>
                <a:sym typeface="Open Sans"/>
              </a:rPr>
              <a:t>(World Health Organization, 2007)</a:t>
            </a:r>
          </a:p>
          <a:p>
            <a:pPr marL="1371600" lvl="2" indent="-330200">
              <a:spcBef>
                <a:spcPts val="0"/>
              </a:spcBef>
              <a:buClr>
                <a:srgbClr val="FFFFFF"/>
              </a:buClr>
              <a:buSzPct val="100000"/>
              <a:buFont typeface="Open Sans"/>
            </a:pPr>
            <a:r>
              <a:rPr lang="en" sz="1600" dirty="0">
                <a:solidFill>
                  <a:srgbClr val="FFFFFF"/>
                </a:solidFill>
                <a:ea typeface="Open Sans"/>
                <a:sym typeface="Open Sans"/>
              </a:rPr>
              <a:t>Outdoor spaces &amp; buildings </a:t>
            </a:r>
          </a:p>
          <a:p>
            <a:pPr marL="1371600" lvl="2" indent="-330200">
              <a:spcBef>
                <a:spcPts val="0"/>
              </a:spcBef>
              <a:buClr>
                <a:srgbClr val="FFFFFF"/>
              </a:buClr>
              <a:buSzPct val="100000"/>
              <a:buFont typeface="Open Sans"/>
            </a:pPr>
            <a:r>
              <a:rPr lang="en" sz="1600" dirty="0">
                <a:solidFill>
                  <a:srgbClr val="FFFFFF"/>
                </a:solidFill>
                <a:ea typeface="Open Sans"/>
                <a:sym typeface="Open Sans"/>
              </a:rPr>
              <a:t>Transportation </a:t>
            </a:r>
          </a:p>
          <a:p>
            <a:pPr marL="1371600" lvl="2" indent="-330200">
              <a:spcBef>
                <a:spcPts val="0"/>
              </a:spcBef>
              <a:buClr>
                <a:srgbClr val="FFFFFF"/>
              </a:buClr>
              <a:buSzPct val="100000"/>
              <a:buFont typeface="Open Sans"/>
            </a:pPr>
            <a:r>
              <a:rPr lang="en" sz="1600" dirty="0">
                <a:solidFill>
                  <a:srgbClr val="FFFFFF"/>
                </a:solidFill>
                <a:ea typeface="Open Sans"/>
                <a:sym typeface="Open Sans"/>
              </a:rPr>
              <a:t>Housing</a:t>
            </a:r>
          </a:p>
          <a:p>
            <a:pPr marL="1371600" lvl="2" indent="-330200">
              <a:spcBef>
                <a:spcPts val="0"/>
              </a:spcBef>
              <a:buClr>
                <a:srgbClr val="FFFFFF"/>
              </a:buClr>
              <a:buSzPct val="100000"/>
              <a:buFont typeface="Open Sans"/>
            </a:pPr>
            <a:r>
              <a:rPr lang="en" sz="1600" dirty="0">
                <a:solidFill>
                  <a:srgbClr val="FFFFFF"/>
                </a:solidFill>
                <a:ea typeface="Open Sans"/>
                <a:sym typeface="Open Sans"/>
              </a:rPr>
              <a:t>Social participation</a:t>
            </a:r>
          </a:p>
          <a:p>
            <a:pPr marL="1371600" lvl="2" indent="-330200">
              <a:spcBef>
                <a:spcPts val="0"/>
              </a:spcBef>
              <a:buClr>
                <a:srgbClr val="FFFFFF"/>
              </a:buClr>
              <a:buSzPct val="100000"/>
              <a:buFont typeface="Open Sans"/>
            </a:pPr>
            <a:r>
              <a:rPr lang="en" sz="1600" dirty="0">
                <a:solidFill>
                  <a:srgbClr val="FFFFFF"/>
                </a:solidFill>
                <a:ea typeface="Open Sans"/>
                <a:sym typeface="Open Sans"/>
              </a:rPr>
              <a:t>Respect &amp; social inclusion</a:t>
            </a:r>
          </a:p>
          <a:p>
            <a:pPr marL="1371600" lvl="2" indent="-330200" rtl="0">
              <a:spcBef>
                <a:spcPts val="0"/>
              </a:spcBef>
              <a:buClr>
                <a:srgbClr val="FFFFFF"/>
              </a:buClr>
              <a:buSzPct val="100000"/>
              <a:buFont typeface="Open Sans"/>
            </a:pPr>
            <a:r>
              <a:rPr lang="en" sz="1600" dirty="0">
                <a:solidFill>
                  <a:srgbClr val="FFFFFF"/>
                </a:solidFill>
                <a:ea typeface="Open Sans"/>
                <a:sym typeface="Open Sans"/>
              </a:rPr>
              <a:t>Civic participation &amp; employment</a:t>
            </a:r>
          </a:p>
          <a:p>
            <a:pPr marL="1371600" lvl="2" indent="-330200" rtl="0">
              <a:spcBef>
                <a:spcPts val="0"/>
              </a:spcBef>
              <a:buClr>
                <a:srgbClr val="FFFFFF"/>
              </a:buClr>
              <a:buSzPct val="100000"/>
              <a:buFont typeface="Open Sans"/>
            </a:pPr>
            <a:r>
              <a:rPr lang="en" sz="1600" dirty="0">
                <a:solidFill>
                  <a:srgbClr val="FFFFFF"/>
                </a:solidFill>
                <a:ea typeface="Open Sans"/>
                <a:sym typeface="Open Sans"/>
              </a:rPr>
              <a:t>Communication &amp; information</a:t>
            </a:r>
          </a:p>
          <a:p>
            <a:pPr marL="1371600" lvl="2" indent="-330200" rtl="0">
              <a:spcBef>
                <a:spcPts val="0"/>
              </a:spcBef>
              <a:buClr>
                <a:srgbClr val="FFFFFF"/>
              </a:buClr>
              <a:buSzPct val="100000"/>
              <a:buFont typeface="Open Sans"/>
            </a:pPr>
            <a:r>
              <a:rPr lang="en" sz="1600" dirty="0">
                <a:solidFill>
                  <a:srgbClr val="FFFFFF"/>
                </a:solidFill>
                <a:ea typeface="Open Sans"/>
                <a:sym typeface="Open Sans"/>
              </a:rPr>
              <a:t>Community support &amp; health services</a:t>
            </a:r>
          </a:p>
          <a:p>
            <a:pPr marL="0" lvl="0" indent="0">
              <a:spcBef>
                <a:spcPts val="0"/>
              </a:spcBef>
              <a:buNone/>
            </a:pPr>
            <a:endParaRPr sz="1800" dirty="0">
              <a:solidFill>
                <a:srgbClr val="FFFFFF"/>
              </a:solidFill>
              <a:ea typeface="Open Sans"/>
              <a:sym typeface="Open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0"/>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Definitions</a:t>
            </a:r>
          </a:p>
        </p:txBody>
      </p:sp>
      <p:sp>
        <p:nvSpPr>
          <p:cNvPr id="103" name="Shape 103"/>
          <p:cNvSpPr txBox="1">
            <a:spLocks noGrp="1"/>
          </p:cNvSpPr>
          <p:nvPr>
            <p:ph type="body" idx="1"/>
          </p:nvPr>
        </p:nvSpPr>
        <p:spPr>
          <a:xfrm>
            <a:off x="311700" y="692672"/>
            <a:ext cx="8520600" cy="3350948"/>
          </a:xfrm>
          <a:prstGeom prst="rect">
            <a:avLst/>
          </a:prstGeom>
        </p:spPr>
        <p:txBody>
          <a:bodyPr lIns="34300" tIns="34300" rIns="34300" bIns="34300" anchor="t" anchorCtr="0">
            <a:noAutofit/>
          </a:bodyPr>
          <a:lstStyle/>
          <a:p>
            <a:pPr marL="457200" lvl="0" indent="-355600" rtl="0">
              <a:lnSpc>
                <a:spcPct val="115000"/>
              </a:lnSpc>
              <a:spcBef>
                <a:spcPts val="0"/>
              </a:spcBef>
              <a:buSzPct val="100000"/>
              <a:buFont typeface="Open Sans"/>
              <a:buChar char="●"/>
            </a:pPr>
            <a:r>
              <a:rPr lang="en" sz="1900" dirty="0">
                <a:ea typeface="Open Sans"/>
                <a:sym typeface="Open Sans"/>
              </a:rPr>
              <a:t>Older Adult</a:t>
            </a:r>
          </a:p>
          <a:p>
            <a:pPr marL="844550" lvl="1" indent="-285750" rtl="0">
              <a:lnSpc>
                <a:spcPct val="115000"/>
              </a:lnSpc>
              <a:spcBef>
                <a:spcPts val="0"/>
              </a:spcBef>
              <a:buSzPct val="117647"/>
              <a:buFont typeface="Courier New"/>
              <a:buChar char="o"/>
            </a:pPr>
            <a:r>
              <a:rPr lang="en" sz="1600" dirty="0">
                <a:ea typeface="Open Sans"/>
                <a:sym typeface="Open Sans"/>
              </a:rPr>
              <a:t>Ages 60 a</a:t>
            </a:r>
            <a:r>
              <a:rPr lang="en" sz="1600" dirty="0">
                <a:solidFill>
                  <a:srgbClr val="FFFFFF"/>
                </a:solidFill>
                <a:ea typeface="Open Sans"/>
                <a:sym typeface="Open Sans"/>
              </a:rPr>
              <a:t>nd older </a:t>
            </a:r>
            <a:r>
              <a:rPr lang="en" sz="1000" dirty="0">
                <a:solidFill>
                  <a:srgbClr val="FFFFFF"/>
                </a:solidFill>
                <a:ea typeface="Open Sans"/>
                <a:sym typeface="Open Sans"/>
              </a:rPr>
              <a:t>(Office for the Aging, 2015).</a:t>
            </a:r>
          </a:p>
          <a:p>
            <a:pPr marL="457200" marR="0" lvl="0" indent="-355600" algn="l" rtl="0">
              <a:lnSpc>
                <a:spcPct val="115000"/>
              </a:lnSpc>
              <a:spcBef>
                <a:spcPts val="0"/>
              </a:spcBef>
              <a:spcAft>
                <a:spcPts val="0"/>
              </a:spcAft>
              <a:buClr>
                <a:srgbClr val="FFFFFF"/>
              </a:buClr>
              <a:buSzPct val="100000"/>
              <a:buFont typeface="Open Sans"/>
              <a:buChar char="●"/>
            </a:pPr>
            <a:r>
              <a:rPr lang="en" sz="1900" dirty="0">
                <a:ea typeface="Open Sans"/>
                <a:sym typeface="Open Sans"/>
              </a:rPr>
              <a:t>Built/physical environment</a:t>
            </a:r>
          </a:p>
          <a:p>
            <a:pPr marL="863600" lvl="1" indent="-285750">
              <a:lnSpc>
                <a:spcPct val="115000"/>
              </a:lnSpc>
              <a:buFont typeface="Courier New"/>
              <a:buChar char="o"/>
            </a:pPr>
            <a:r>
              <a:rPr lang="en" sz="1600" dirty="0">
                <a:ea typeface="Open Sans"/>
                <a:sym typeface="Open Sans"/>
              </a:rPr>
              <a:t>“Natural and built nonhuman surroundings and the objects in them. This includes things such as buildings, furniture, tools, and devices” </a:t>
            </a:r>
            <a:r>
              <a:rPr lang="en" sz="1000" dirty="0" smtClean="0">
                <a:solidFill>
                  <a:schemeClr val="lt1"/>
                </a:solidFill>
                <a:ea typeface="Open Sans"/>
                <a:sym typeface="Open Sans"/>
              </a:rPr>
              <a:t>(</a:t>
            </a:r>
            <a:r>
              <a:rPr lang="en" sz="1000" dirty="0">
                <a:solidFill>
                  <a:srgbClr val="FFFFFF"/>
                </a:solidFill>
                <a:ea typeface="Open Sans"/>
                <a:sym typeface="Open Sans"/>
              </a:rPr>
              <a:t>American Occupational Therapy Association, 2014). </a:t>
            </a:r>
          </a:p>
          <a:p>
            <a:pPr marL="457200" marR="0" lvl="0" indent="-355600" algn="l" rtl="0">
              <a:lnSpc>
                <a:spcPct val="115000"/>
              </a:lnSpc>
              <a:spcBef>
                <a:spcPts val="0"/>
              </a:spcBef>
              <a:spcAft>
                <a:spcPts val="0"/>
              </a:spcAft>
              <a:buClr>
                <a:srgbClr val="FFFFFF"/>
              </a:buClr>
              <a:buSzPct val="100000"/>
              <a:buFont typeface="Open Sans"/>
              <a:buChar char="●"/>
            </a:pPr>
            <a:r>
              <a:rPr lang="en" sz="1900" dirty="0">
                <a:ea typeface="Open Sans"/>
                <a:sym typeface="Open Sans"/>
              </a:rPr>
              <a:t>Social environment</a:t>
            </a:r>
          </a:p>
          <a:p>
            <a:pPr marL="863600" lvl="1" indent="-285750">
              <a:lnSpc>
                <a:spcPct val="115000"/>
              </a:lnSpc>
              <a:buFont typeface="Courier New"/>
              <a:buChar char="o"/>
            </a:pPr>
            <a:r>
              <a:rPr lang="en" sz="1600" dirty="0">
                <a:ea typeface="Open Sans"/>
                <a:sym typeface="Open Sans"/>
              </a:rPr>
              <a:t>Relationships with and expectations of persons, groups, or populations with whom the client has contact with </a:t>
            </a:r>
            <a:r>
              <a:rPr lang="en" sz="1000" dirty="0">
                <a:ea typeface="Open Sans"/>
                <a:sym typeface="Open Sans"/>
              </a:rPr>
              <a:t>(</a:t>
            </a:r>
            <a:r>
              <a:rPr lang="en" sz="1000" dirty="0">
                <a:solidFill>
                  <a:srgbClr val="FFFFFF"/>
                </a:solidFill>
                <a:ea typeface="Open Sans"/>
                <a:sym typeface="Open Sans"/>
              </a:rPr>
              <a:t>American Occupational Therapy Association, 2014). </a:t>
            </a:r>
          </a:p>
          <a:p>
            <a:pPr marL="457200" marR="0" lvl="0" indent="-355600" algn="l" rtl="0">
              <a:lnSpc>
                <a:spcPct val="115000"/>
              </a:lnSpc>
              <a:spcBef>
                <a:spcPts val="0"/>
              </a:spcBef>
              <a:spcAft>
                <a:spcPts val="0"/>
              </a:spcAft>
              <a:buClr>
                <a:srgbClr val="FFFFFF"/>
              </a:buClr>
              <a:buSzPct val="100000"/>
              <a:buFont typeface="Open Sans"/>
              <a:buChar char="●"/>
            </a:pPr>
            <a:r>
              <a:rPr lang="en" sz="1900" dirty="0">
                <a:ea typeface="Open Sans"/>
                <a:sym typeface="Open Sans"/>
              </a:rPr>
              <a:t>Large vs. small business</a:t>
            </a:r>
          </a:p>
          <a:p>
            <a:pPr marL="863600" marR="0" lvl="1" indent="-285750" algn="l" rtl="0">
              <a:lnSpc>
                <a:spcPct val="115000"/>
              </a:lnSpc>
              <a:spcBef>
                <a:spcPts val="0"/>
              </a:spcBef>
              <a:spcAft>
                <a:spcPts val="0"/>
              </a:spcAft>
              <a:buClr>
                <a:srgbClr val="FFFFFF"/>
              </a:buClr>
              <a:buSzPct val="100000"/>
              <a:buFont typeface="Courier New"/>
              <a:buChar char="o"/>
            </a:pPr>
            <a:r>
              <a:rPr lang="en" sz="1600" dirty="0">
                <a:ea typeface="Open Sans"/>
                <a:sym typeface="Open Sans"/>
              </a:rPr>
              <a:t>Chain vs. local single entity </a:t>
            </a:r>
            <a:r>
              <a:rPr lang="en" sz="1000" dirty="0">
                <a:solidFill>
                  <a:schemeClr val="lt1"/>
                </a:solidFill>
                <a:ea typeface="Open Sans"/>
                <a:sym typeface="Open Sans"/>
              </a:rPr>
              <a:t>(Borrie, Crenshaw, Jasinski, Rosenblum &amp; Vandervort, 2015).</a:t>
            </a:r>
          </a:p>
          <a:p>
            <a:pPr marL="0" marR="0" lvl="0" algn="l" rtl="0">
              <a:lnSpc>
                <a:spcPct val="115000"/>
              </a:lnSpc>
              <a:spcBef>
                <a:spcPts val="0"/>
              </a:spcBef>
              <a:spcAft>
                <a:spcPts val="0"/>
              </a:spcAft>
              <a:buNone/>
            </a:pPr>
            <a:endParaRPr sz="1600" dirty="0">
              <a:ea typeface="Open Sans"/>
              <a:sym typeface="Open San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267975"/>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Literature Review</a:t>
            </a:r>
          </a:p>
        </p:txBody>
      </p:sp>
      <p:sp>
        <p:nvSpPr>
          <p:cNvPr id="109" name="Shape 109"/>
          <p:cNvSpPr txBox="1">
            <a:spLocks noGrp="1"/>
          </p:cNvSpPr>
          <p:nvPr>
            <p:ph type="body" idx="1"/>
          </p:nvPr>
        </p:nvSpPr>
        <p:spPr>
          <a:xfrm>
            <a:off x="386550" y="1021048"/>
            <a:ext cx="8370900" cy="3367500"/>
          </a:xfrm>
          <a:prstGeom prst="rect">
            <a:avLst/>
          </a:prstGeom>
        </p:spPr>
        <p:txBody>
          <a:bodyPr lIns="34300" tIns="34300" rIns="34300" bIns="34300" anchor="t" anchorCtr="0">
            <a:noAutofit/>
          </a:bodyPr>
          <a:lstStyle/>
          <a:p>
            <a:pPr marL="457200" lvl="0" indent="-361950" rtl="0">
              <a:spcBef>
                <a:spcPts val="0"/>
              </a:spcBef>
              <a:buSzPct val="100000"/>
              <a:buFont typeface="Open Sans"/>
              <a:buChar char="●"/>
            </a:pPr>
            <a:r>
              <a:rPr lang="en" dirty="0">
                <a:ea typeface="Open Sans"/>
                <a:sym typeface="Open Sans"/>
              </a:rPr>
              <a:t>Population is </a:t>
            </a:r>
            <a:r>
              <a:rPr lang="en" dirty="0" smtClean="0">
                <a:ea typeface="Open Sans"/>
                <a:sym typeface="Open Sans"/>
              </a:rPr>
              <a:t>aging!</a:t>
            </a:r>
            <a:endParaRPr lang="en-US" dirty="0" smtClean="0">
              <a:ea typeface="Open Sans"/>
              <a:sym typeface="Open Sans"/>
            </a:endParaRPr>
          </a:p>
          <a:p>
            <a:pPr marL="812800" lvl="1" indent="-361950">
              <a:buFont typeface="Courier New"/>
              <a:buChar char="o"/>
            </a:pPr>
            <a:r>
              <a:rPr lang="en" dirty="0" smtClean="0">
                <a:ea typeface="Open Sans"/>
                <a:sym typeface="Open Sans"/>
              </a:rPr>
              <a:t>The </a:t>
            </a:r>
            <a:r>
              <a:rPr lang="en" dirty="0">
                <a:ea typeface="Open Sans"/>
                <a:sym typeface="Open Sans"/>
              </a:rPr>
              <a:t>U.S. has reached a population of over 50 million older adults for the first time in history </a:t>
            </a:r>
            <a:r>
              <a:rPr lang="en" sz="1000" dirty="0">
                <a:ea typeface="Open Sans"/>
                <a:sym typeface="Open Sans"/>
              </a:rPr>
              <a:t>(“The Growth of the U.S. Aging Population,” 2016). </a:t>
            </a:r>
          </a:p>
          <a:p>
            <a:pPr marL="457200" lvl="0" indent="0" rtl="0">
              <a:spcBef>
                <a:spcPts val="0"/>
              </a:spcBef>
              <a:buNone/>
            </a:pPr>
            <a:endParaRPr sz="1000" dirty="0">
              <a:ea typeface="Open Sans"/>
              <a:sym typeface="Open Sans"/>
            </a:endParaRPr>
          </a:p>
          <a:p>
            <a:pPr marL="457200" lvl="0" indent="-361950" rtl="0">
              <a:spcBef>
                <a:spcPts val="0"/>
              </a:spcBef>
              <a:buSzPct val="100000"/>
              <a:buFont typeface="Open Sans"/>
              <a:buChar char="●"/>
            </a:pPr>
            <a:r>
              <a:rPr lang="en" dirty="0">
                <a:ea typeface="Open Sans"/>
                <a:sym typeface="Open Sans"/>
              </a:rPr>
              <a:t>Environmental impact on </a:t>
            </a:r>
            <a:r>
              <a:rPr lang="en" dirty="0" smtClean="0">
                <a:ea typeface="Open Sans"/>
                <a:sym typeface="Open Sans"/>
              </a:rPr>
              <a:t>engagement</a:t>
            </a:r>
            <a:endParaRPr lang="en-US" dirty="0" smtClean="0">
              <a:ea typeface="Open Sans"/>
              <a:sym typeface="Open Sans"/>
            </a:endParaRPr>
          </a:p>
          <a:p>
            <a:pPr marL="812800" lvl="1" indent="-361950">
              <a:buFont typeface="Courier New"/>
              <a:buChar char="o"/>
            </a:pPr>
            <a:r>
              <a:rPr lang="en" dirty="0" smtClean="0">
                <a:ea typeface="Open Sans"/>
                <a:sym typeface="Open Sans"/>
              </a:rPr>
              <a:t>Poor </a:t>
            </a:r>
            <a:r>
              <a:rPr lang="en" dirty="0">
                <a:ea typeface="Open Sans"/>
                <a:sym typeface="Open Sans"/>
              </a:rPr>
              <a:t>environmental factors such as rough sidewalks, puddles, poor drainage, and narrow curb ramps can hinder older adults ability to participate </a:t>
            </a:r>
            <a:r>
              <a:rPr lang="en" sz="1000" dirty="0">
                <a:solidFill>
                  <a:srgbClr val="FFFFFF"/>
                </a:solidFill>
                <a:ea typeface="Open Sans"/>
                <a:sym typeface="Open Sans"/>
              </a:rPr>
              <a:t>(Rosenburg, 2012; Clarke &amp; Gallagher, 2013; Bendixen et al., 2005</a:t>
            </a:r>
            <a:r>
              <a:rPr lang="en" sz="1000" dirty="0" smtClean="0">
                <a:solidFill>
                  <a:srgbClr val="FFFFFF"/>
                </a:solidFill>
                <a:ea typeface="Open Sans"/>
                <a:sym typeface="Open Sans"/>
              </a:rPr>
              <a:t>).</a:t>
            </a:r>
            <a:endParaRPr lang="en-US" sz="1000" dirty="0" smtClean="0">
              <a:solidFill>
                <a:srgbClr val="FFFFFF"/>
              </a:solidFill>
              <a:ea typeface="Open Sans"/>
              <a:sym typeface="Open Sans"/>
            </a:endParaRPr>
          </a:p>
          <a:p>
            <a:pPr marL="812800" lvl="1" indent="-361950">
              <a:buFont typeface="Courier New"/>
              <a:buChar char="o"/>
            </a:pPr>
            <a:r>
              <a:rPr lang="en" dirty="0" smtClean="0">
                <a:ea typeface="Open Sans"/>
                <a:sym typeface="Open Sans"/>
              </a:rPr>
              <a:t>Environmental </a:t>
            </a:r>
            <a:r>
              <a:rPr lang="en" dirty="0">
                <a:ea typeface="Open Sans"/>
                <a:sym typeface="Open Sans"/>
              </a:rPr>
              <a:t>factors contribute to older adults’ fear of </a:t>
            </a:r>
            <a:r>
              <a:rPr lang="en" dirty="0" smtClean="0">
                <a:ea typeface="Open Sans"/>
                <a:sym typeface="Open Sans"/>
              </a:rPr>
              <a:t>falling </a:t>
            </a:r>
            <a:r>
              <a:rPr lang="en" sz="1000" dirty="0" smtClean="0">
                <a:ea typeface="Open Sans"/>
                <a:sym typeface="Open Sans"/>
              </a:rPr>
              <a:t>(Clarke </a:t>
            </a:r>
            <a:r>
              <a:rPr lang="en" sz="1000" dirty="0">
                <a:ea typeface="Open Sans"/>
                <a:sym typeface="Open Sans"/>
              </a:rPr>
              <a:t>&amp; Gallagher, 2013).</a:t>
            </a:r>
          </a:p>
          <a:p>
            <a:pPr marL="0" lvl="0" rtl="0">
              <a:spcBef>
                <a:spcPts val="0"/>
              </a:spcBef>
              <a:buNone/>
            </a:pPr>
            <a:endParaRPr sz="2100" dirty="0">
              <a:solidFill>
                <a:srgbClr val="FFFFFF"/>
              </a:solidFill>
              <a:ea typeface="Open Sans"/>
              <a:sym typeface="Open San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255543"/>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Literature Review Continued </a:t>
            </a:r>
          </a:p>
        </p:txBody>
      </p:sp>
      <p:sp>
        <p:nvSpPr>
          <p:cNvPr id="115" name="Shape 115"/>
          <p:cNvSpPr txBox="1">
            <a:spLocks noGrp="1"/>
          </p:cNvSpPr>
          <p:nvPr>
            <p:ph type="body" idx="1"/>
          </p:nvPr>
        </p:nvSpPr>
        <p:spPr>
          <a:xfrm>
            <a:off x="311700" y="1017725"/>
            <a:ext cx="8329800" cy="3416400"/>
          </a:xfrm>
          <a:prstGeom prst="rect">
            <a:avLst/>
          </a:prstGeom>
        </p:spPr>
        <p:txBody>
          <a:bodyPr lIns="34300" tIns="34300" rIns="34300" bIns="34300" anchor="t" anchorCtr="0">
            <a:noAutofit/>
          </a:bodyPr>
          <a:lstStyle/>
          <a:p>
            <a:pPr marL="438150" lvl="0" indent="-342900" rtl="0">
              <a:spcBef>
                <a:spcPts val="0"/>
              </a:spcBef>
              <a:buClr>
                <a:schemeClr val="lt1"/>
              </a:buClr>
              <a:buSzPct val="100000"/>
              <a:buFont typeface="Arial" panose="020B0604020202020204" pitchFamily="34" charset="0"/>
              <a:buChar char="•"/>
            </a:pPr>
            <a:r>
              <a:rPr lang="en" dirty="0" smtClean="0">
                <a:solidFill>
                  <a:schemeClr val="lt1"/>
                </a:solidFill>
                <a:ea typeface="Open Sans"/>
                <a:sym typeface="Open Sans"/>
              </a:rPr>
              <a:t>Working </a:t>
            </a:r>
            <a:r>
              <a:rPr lang="en" dirty="0">
                <a:solidFill>
                  <a:schemeClr val="lt1"/>
                </a:solidFill>
                <a:ea typeface="Open Sans"/>
                <a:sym typeface="Open Sans"/>
              </a:rPr>
              <a:t>towards an Age Friendly </a:t>
            </a:r>
            <a:r>
              <a:rPr lang="en" dirty="0" smtClean="0">
                <a:solidFill>
                  <a:schemeClr val="lt1"/>
                </a:solidFill>
                <a:ea typeface="Open Sans"/>
                <a:sym typeface="Open Sans"/>
              </a:rPr>
              <a:t>Ithaca </a:t>
            </a:r>
            <a:r>
              <a:rPr lang="en" sz="1000" dirty="0" smtClean="0">
                <a:solidFill>
                  <a:schemeClr val="lt1"/>
                </a:solidFill>
                <a:ea typeface="Open Sans"/>
                <a:sym typeface="Open Sans"/>
              </a:rPr>
              <a:t>(“Ithaca Census,” n.d.; Horn, 2012)</a:t>
            </a:r>
            <a:endParaRPr lang="en-US" sz="1000" dirty="0" smtClean="0">
              <a:solidFill>
                <a:schemeClr val="lt1"/>
              </a:solidFill>
              <a:ea typeface="Open Sans"/>
              <a:sym typeface="Open Sans"/>
            </a:endParaRPr>
          </a:p>
          <a:p>
            <a:pPr marL="793750" lvl="1" indent="-342900">
              <a:buClr>
                <a:schemeClr val="lt1"/>
              </a:buClr>
              <a:buFont typeface="Courier New"/>
              <a:buChar char="o"/>
            </a:pPr>
            <a:r>
              <a:rPr lang="en" dirty="0" smtClean="0">
                <a:solidFill>
                  <a:schemeClr val="lt1"/>
                </a:solidFill>
                <a:ea typeface="Open Sans"/>
                <a:sym typeface="Open Sans"/>
              </a:rPr>
              <a:t>Ithaca </a:t>
            </a:r>
            <a:r>
              <a:rPr lang="en" dirty="0">
                <a:solidFill>
                  <a:schemeClr val="lt1"/>
                </a:solidFill>
                <a:ea typeface="Open Sans"/>
                <a:sym typeface="Open Sans"/>
              </a:rPr>
              <a:t>demographics </a:t>
            </a:r>
            <a:r>
              <a:rPr lang="en" dirty="0" smtClean="0">
                <a:solidFill>
                  <a:schemeClr val="lt1"/>
                </a:solidFill>
                <a:ea typeface="Open Sans"/>
                <a:sym typeface="Open Sans"/>
              </a:rPr>
              <a:t>High </a:t>
            </a:r>
            <a:r>
              <a:rPr lang="en" dirty="0">
                <a:solidFill>
                  <a:schemeClr val="lt1"/>
                </a:solidFill>
                <a:ea typeface="Open Sans"/>
                <a:sym typeface="Open Sans"/>
              </a:rPr>
              <a:t>prevalence of arthritis, high blood pressure, and eye problems </a:t>
            </a:r>
            <a:endParaRPr lang="en-US" dirty="0" smtClean="0">
              <a:solidFill>
                <a:schemeClr val="lt1"/>
              </a:solidFill>
              <a:ea typeface="Open Sans"/>
              <a:sym typeface="Open Sans"/>
            </a:endParaRPr>
          </a:p>
          <a:p>
            <a:pPr marL="793750" lvl="1" indent="-342900">
              <a:buClr>
                <a:schemeClr val="lt1"/>
              </a:buClr>
              <a:buFont typeface="Courier New"/>
              <a:buChar char="o"/>
            </a:pPr>
            <a:r>
              <a:rPr lang="en" dirty="0" smtClean="0">
                <a:solidFill>
                  <a:schemeClr val="bg1"/>
                </a:solidFill>
                <a:ea typeface="Open Sans"/>
                <a:sym typeface="Open Sans"/>
              </a:rPr>
              <a:t>Other </a:t>
            </a:r>
            <a:r>
              <a:rPr lang="en" dirty="0">
                <a:solidFill>
                  <a:schemeClr val="bg1"/>
                </a:solidFill>
                <a:ea typeface="Open Sans"/>
                <a:sym typeface="Open Sans"/>
              </a:rPr>
              <a:t>common health conditions reported such as hearing problems, heart disease, foot problems, and </a:t>
            </a:r>
            <a:r>
              <a:rPr lang="en" dirty="0" smtClean="0">
                <a:solidFill>
                  <a:schemeClr val="bg1"/>
                </a:solidFill>
                <a:ea typeface="Open Sans"/>
                <a:sym typeface="Open Sans"/>
              </a:rPr>
              <a:t>osteoporosis</a:t>
            </a:r>
            <a:endParaRPr lang="en-US" dirty="0">
              <a:solidFill>
                <a:schemeClr val="bg1"/>
              </a:solidFill>
              <a:ea typeface="Open Sans"/>
              <a:sym typeface="Open Sans"/>
            </a:endParaRPr>
          </a:p>
          <a:p>
            <a:pPr marL="450850" lvl="1" indent="0">
              <a:buClr>
                <a:schemeClr val="lt1"/>
              </a:buClr>
              <a:buNone/>
            </a:pPr>
            <a:endParaRPr lang="en-US" dirty="0" smtClean="0">
              <a:solidFill>
                <a:schemeClr val="bg1"/>
              </a:solidFill>
              <a:ea typeface="Open Sans"/>
              <a:sym typeface="Open Sans"/>
            </a:endParaRPr>
          </a:p>
          <a:p>
            <a:pPr marL="438150" lvl="0" indent="-342900">
              <a:buClr>
                <a:schemeClr val="lt1"/>
              </a:buClr>
              <a:buSzPct val="100000"/>
              <a:buFont typeface="Arial" panose="020B0604020202020204" pitchFamily="34" charset="0"/>
              <a:buChar char="•"/>
            </a:pPr>
            <a:r>
              <a:rPr lang="en" dirty="0">
                <a:solidFill>
                  <a:schemeClr val="bg1"/>
                </a:solidFill>
                <a:ea typeface="Open Sans"/>
                <a:sym typeface="Open Sans"/>
              </a:rPr>
              <a:t>Business </a:t>
            </a:r>
            <a:r>
              <a:rPr lang="en" dirty="0" smtClean="0">
                <a:solidFill>
                  <a:schemeClr val="bg1"/>
                </a:solidFill>
                <a:ea typeface="Open Sans"/>
                <a:sym typeface="Open Sans"/>
              </a:rPr>
              <a:t>owners</a:t>
            </a:r>
            <a:r>
              <a:rPr lang="en-US" dirty="0" smtClean="0">
                <a:solidFill>
                  <a:schemeClr val="bg1"/>
                </a:solidFill>
                <a:ea typeface="Open Sans"/>
                <a:sym typeface="Open Sans"/>
              </a:rPr>
              <a:t>’</a:t>
            </a:r>
            <a:r>
              <a:rPr lang="en" dirty="0" smtClean="0">
                <a:solidFill>
                  <a:schemeClr val="bg1"/>
                </a:solidFill>
                <a:ea typeface="Open Sans"/>
                <a:sym typeface="Open Sans"/>
              </a:rPr>
              <a:t> </a:t>
            </a:r>
            <a:r>
              <a:rPr lang="en" dirty="0">
                <a:solidFill>
                  <a:schemeClr val="bg1"/>
                </a:solidFill>
                <a:ea typeface="Open Sans"/>
                <a:sym typeface="Open Sans"/>
              </a:rPr>
              <a:t>perceptions on accessibility </a:t>
            </a:r>
            <a:r>
              <a:rPr lang="en" sz="1000" dirty="0">
                <a:solidFill>
                  <a:schemeClr val="bg1"/>
                </a:solidFill>
                <a:ea typeface="Open Sans"/>
                <a:sym typeface="Open Sans"/>
              </a:rPr>
              <a:t>(Borrie et al., </a:t>
            </a:r>
            <a:r>
              <a:rPr lang="en" sz="1000" dirty="0" smtClean="0">
                <a:solidFill>
                  <a:schemeClr val="bg1"/>
                </a:solidFill>
                <a:ea typeface="Open Sans"/>
                <a:sym typeface="Open Sans"/>
              </a:rPr>
              <a:t>2015</a:t>
            </a:r>
            <a:r>
              <a:rPr lang="en-US" sz="1000" dirty="0" smtClean="0">
                <a:solidFill>
                  <a:schemeClr val="bg1"/>
                </a:solidFill>
                <a:ea typeface="Open Sans"/>
                <a:sym typeface="Open Sans"/>
              </a:rPr>
              <a:t>)</a:t>
            </a:r>
          </a:p>
          <a:p>
            <a:pPr marL="793750" lvl="1" indent="-342900">
              <a:buClr>
                <a:schemeClr val="lt1"/>
              </a:buClr>
              <a:buFont typeface="Courier New"/>
              <a:buChar char="o"/>
            </a:pPr>
            <a:r>
              <a:rPr lang="en" dirty="0" smtClean="0">
                <a:solidFill>
                  <a:schemeClr val="lt1"/>
                </a:solidFill>
                <a:ea typeface="Open Sans"/>
                <a:sym typeface="Open Sans"/>
              </a:rPr>
              <a:t>F</a:t>
            </a:r>
            <a:r>
              <a:rPr lang="en" sz="1500" dirty="0" smtClean="0">
                <a:solidFill>
                  <a:schemeClr val="lt1"/>
                </a:solidFill>
                <a:ea typeface="Open Sans"/>
                <a:sym typeface="Open Sans"/>
              </a:rPr>
              <a:t>amiliarity </a:t>
            </a:r>
            <a:r>
              <a:rPr lang="en" sz="1500" dirty="0">
                <a:solidFill>
                  <a:schemeClr val="lt1"/>
                </a:solidFill>
                <a:ea typeface="Open Sans"/>
                <a:sym typeface="Open Sans"/>
              </a:rPr>
              <a:t>with the ADA </a:t>
            </a:r>
            <a:r>
              <a:rPr lang="en" sz="1500" dirty="0" smtClean="0">
                <a:solidFill>
                  <a:schemeClr val="lt1"/>
                </a:solidFill>
                <a:ea typeface="Open Sans"/>
                <a:sym typeface="Open Sans"/>
              </a:rPr>
              <a:t>5.85/10</a:t>
            </a:r>
            <a:endParaRPr lang="en-US" sz="1500" dirty="0" smtClean="0">
              <a:solidFill>
                <a:schemeClr val="lt1"/>
              </a:solidFill>
              <a:ea typeface="Open Sans"/>
              <a:sym typeface="Open Sans"/>
            </a:endParaRPr>
          </a:p>
          <a:p>
            <a:pPr marL="793750" lvl="1" indent="-342900">
              <a:buClr>
                <a:schemeClr val="lt1"/>
              </a:buClr>
              <a:buFont typeface="Courier New"/>
              <a:buChar char="o"/>
            </a:pPr>
            <a:r>
              <a:rPr lang="en" dirty="0" smtClean="0">
                <a:solidFill>
                  <a:schemeClr val="lt1"/>
                </a:solidFill>
                <a:ea typeface="Open Sans"/>
                <a:sym typeface="Open Sans"/>
              </a:rPr>
              <a:t>A</a:t>
            </a:r>
            <a:r>
              <a:rPr lang="en" sz="1800" dirty="0" smtClean="0">
                <a:solidFill>
                  <a:schemeClr val="lt1"/>
                </a:solidFill>
                <a:ea typeface="Open Sans"/>
                <a:sym typeface="Open Sans"/>
              </a:rPr>
              <a:t>ccessib</a:t>
            </a:r>
            <a:r>
              <a:rPr lang="en" dirty="0" smtClean="0">
                <a:solidFill>
                  <a:schemeClr val="lt1"/>
                </a:solidFill>
                <a:ea typeface="Open Sans"/>
                <a:sym typeface="Open Sans"/>
              </a:rPr>
              <a:t>ility</a:t>
            </a:r>
            <a:r>
              <a:rPr lang="en" sz="1800" dirty="0" smtClean="0">
                <a:solidFill>
                  <a:schemeClr val="lt1"/>
                </a:solidFill>
                <a:ea typeface="Open Sans"/>
                <a:sym typeface="Open Sans"/>
              </a:rPr>
              <a:t> </a:t>
            </a:r>
            <a:r>
              <a:rPr lang="en" sz="1800" dirty="0">
                <a:solidFill>
                  <a:schemeClr val="lt1"/>
                </a:solidFill>
                <a:ea typeface="Open Sans"/>
                <a:sym typeface="Open Sans"/>
              </a:rPr>
              <a:t>of business </a:t>
            </a:r>
            <a:r>
              <a:rPr lang="en" sz="1800" dirty="0" smtClean="0">
                <a:solidFill>
                  <a:schemeClr val="lt1"/>
                </a:solidFill>
                <a:ea typeface="Open Sans"/>
                <a:sym typeface="Open Sans"/>
              </a:rPr>
              <a:t>8.4/10</a:t>
            </a:r>
            <a:endParaRPr lang="en-US" sz="1800" dirty="0" smtClean="0">
              <a:solidFill>
                <a:schemeClr val="lt1"/>
              </a:solidFill>
              <a:ea typeface="Open Sans"/>
              <a:sym typeface="Open Sans"/>
            </a:endParaRPr>
          </a:p>
          <a:p>
            <a:pPr marL="793750" lvl="1" indent="-342900">
              <a:buClr>
                <a:schemeClr val="lt1"/>
              </a:buClr>
              <a:buFont typeface="Courier New"/>
              <a:buChar char="o"/>
            </a:pPr>
            <a:r>
              <a:rPr lang="en" dirty="0" smtClean="0">
                <a:solidFill>
                  <a:schemeClr val="lt1"/>
                </a:solidFill>
                <a:ea typeface="Open Sans"/>
                <a:sym typeface="Open Sans"/>
              </a:rPr>
              <a:t>1.3</a:t>
            </a:r>
            <a:r>
              <a:rPr lang="en" sz="1800" dirty="0" smtClean="0">
                <a:solidFill>
                  <a:schemeClr val="lt1"/>
                </a:solidFill>
                <a:ea typeface="Open Sans"/>
                <a:sym typeface="Open Sans"/>
              </a:rPr>
              <a:t> </a:t>
            </a:r>
            <a:r>
              <a:rPr lang="en" sz="1800" dirty="0">
                <a:solidFill>
                  <a:schemeClr val="lt1"/>
                </a:solidFill>
                <a:ea typeface="Open Sans"/>
                <a:sym typeface="Open Sans"/>
              </a:rPr>
              <a:t>examples of </a:t>
            </a:r>
            <a:r>
              <a:rPr lang="en" dirty="0">
                <a:solidFill>
                  <a:schemeClr val="lt1"/>
                </a:solidFill>
                <a:ea typeface="Open Sans"/>
                <a:sym typeface="Open Sans"/>
              </a:rPr>
              <a:t>problems they notice older adults face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189025"/>
            <a:ext cx="8520600" cy="572700"/>
          </a:xfrm>
          <a:prstGeom prst="rect">
            <a:avLst/>
          </a:prstGeom>
        </p:spPr>
        <p:txBody>
          <a:bodyPr lIns="34300" tIns="34300" rIns="34300" bIns="34300" anchor="ctr" anchorCtr="0">
            <a:noAutofit/>
          </a:bodyPr>
          <a:lstStyle/>
          <a:p>
            <a:pPr lvl="0">
              <a:spcBef>
                <a:spcPts val="0"/>
              </a:spcBef>
              <a:buNone/>
            </a:pPr>
            <a:r>
              <a:rPr lang="en" dirty="0">
                <a:ea typeface="Open Sans"/>
                <a:sym typeface="Open Sans"/>
              </a:rPr>
              <a:t>Purpose</a:t>
            </a:r>
          </a:p>
        </p:txBody>
      </p:sp>
      <p:sp>
        <p:nvSpPr>
          <p:cNvPr id="121" name="Shape 121"/>
          <p:cNvSpPr txBox="1">
            <a:spLocks noGrp="1"/>
          </p:cNvSpPr>
          <p:nvPr>
            <p:ph type="body" idx="1"/>
          </p:nvPr>
        </p:nvSpPr>
        <p:spPr>
          <a:xfrm>
            <a:off x="371750" y="1025800"/>
            <a:ext cx="8225100" cy="3416400"/>
          </a:xfrm>
          <a:prstGeom prst="rect">
            <a:avLst/>
          </a:prstGeom>
        </p:spPr>
        <p:txBody>
          <a:bodyPr lIns="34300" tIns="34300" rIns="34300" bIns="34300" anchor="t" anchorCtr="0">
            <a:noAutofit/>
          </a:bodyPr>
          <a:lstStyle/>
          <a:p>
            <a:pPr marL="457200" lvl="0" indent="-361950" rtl="0">
              <a:lnSpc>
                <a:spcPct val="115000"/>
              </a:lnSpc>
              <a:spcBef>
                <a:spcPts val="0"/>
              </a:spcBef>
              <a:buSzPct val="100000"/>
              <a:buFont typeface="Open Sans"/>
              <a:buChar char="●"/>
            </a:pPr>
            <a:r>
              <a:rPr lang="en" dirty="0">
                <a:ea typeface="Open Sans"/>
                <a:sym typeface="Open Sans"/>
              </a:rPr>
              <a:t>The purpose of this study is to gather older adults’ perceptions on the accessibility of Ithaca businesses</a:t>
            </a:r>
          </a:p>
          <a:p>
            <a:pPr marL="0" lvl="0" rtl="0">
              <a:lnSpc>
                <a:spcPct val="115000"/>
              </a:lnSpc>
              <a:spcBef>
                <a:spcPts val="0"/>
              </a:spcBef>
              <a:buNone/>
            </a:pPr>
            <a:endParaRPr dirty="0">
              <a:ea typeface="Open Sans"/>
              <a:sym typeface="Open Sans"/>
            </a:endParaRPr>
          </a:p>
          <a:p>
            <a:pPr marL="457200" lvl="0" indent="-361950" rtl="0">
              <a:spcBef>
                <a:spcPts val="0"/>
              </a:spcBef>
              <a:buSzPct val="100000"/>
              <a:buFont typeface="Open Sans"/>
              <a:buChar char="●"/>
            </a:pPr>
            <a:r>
              <a:rPr lang="en" dirty="0">
                <a:ea typeface="Open Sans"/>
                <a:sym typeface="Open Sans"/>
              </a:rPr>
              <a:t>Ithaca and Tompkins County are working to become age friendly</a:t>
            </a:r>
          </a:p>
          <a:p>
            <a:pPr marL="0" lvl="0" rtl="0">
              <a:spcBef>
                <a:spcPts val="0"/>
              </a:spcBef>
              <a:buNone/>
            </a:pPr>
            <a:endParaRPr dirty="0">
              <a:ea typeface="Open Sans"/>
              <a:sym typeface="Open Sans"/>
            </a:endParaRPr>
          </a:p>
          <a:p>
            <a:pPr marL="0" lvl="0" rtl="0">
              <a:spcBef>
                <a:spcPts val="0"/>
              </a:spcBef>
              <a:buNone/>
            </a:pPr>
            <a:endParaRPr sz="2100" i="1" dirty="0">
              <a:ea typeface="Open Sans"/>
              <a:sym typeface="Open San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5007</Words>
  <Application>Microsoft Office PowerPoint</Application>
  <PresentationFormat>On-screen Show (16:9)</PresentationFormat>
  <Paragraphs>400</Paragraphs>
  <Slides>37</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Courier New</vt:lpstr>
      <vt:lpstr>Georgia</vt:lpstr>
      <vt:lpstr>Open Sans</vt:lpstr>
      <vt:lpstr>Times New Roman</vt:lpstr>
      <vt:lpstr>Verdana</vt:lpstr>
      <vt:lpstr>Office Theme</vt:lpstr>
      <vt:lpstr>PowerPoint Presentation</vt:lpstr>
      <vt:lpstr>Older Adults’ Perceptions on the Accessibility of Ithaca Businesses</vt:lpstr>
      <vt:lpstr>Introduction</vt:lpstr>
      <vt:lpstr>Age Friendly Initiative</vt:lpstr>
      <vt:lpstr>Definitions</vt:lpstr>
      <vt:lpstr>Definitions</vt:lpstr>
      <vt:lpstr>Literature Review</vt:lpstr>
      <vt:lpstr>Literature Review Continued </vt:lpstr>
      <vt:lpstr>Purpose</vt:lpstr>
      <vt:lpstr>Research Questions</vt:lpstr>
      <vt:lpstr>Method: Research Design</vt:lpstr>
      <vt:lpstr>Method</vt:lpstr>
      <vt:lpstr>Method: Procedure</vt:lpstr>
      <vt:lpstr>Results: Participant Demographics</vt:lpstr>
      <vt:lpstr>Results: Themes</vt:lpstr>
      <vt:lpstr>The Need for Transportation</vt:lpstr>
      <vt:lpstr>Loss of Independence </vt:lpstr>
      <vt:lpstr>Inconvenience of Time  </vt:lpstr>
      <vt:lpstr>Improved Bus Etiquette and Physical Space </vt:lpstr>
      <vt:lpstr>Participant Physical Condition  vs. Physical Demands </vt:lpstr>
      <vt:lpstr>Fear of Falling in the Environment </vt:lpstr>
      <vt:lpstr>Accessibility and the Wheelchair </vt:lpstr>
      <vt:lpstr>Seeing is Believing for Accessibility </vt:lpstr>
      <vt:lpstr>Hearing the Experience </vt:lpstr>
      <vt:lpstr>Familiarity Creates Routine </vt:lpstr>
      <vt:lpstr>A Social Experience: Manners and Respect </vt:lpstr>
      <vt:lpstr>Discussion</vt:lpstr>
      <vt:lpstr>Limitations</vt:lpstr>
      <vt:lpstr>Implications for Occupational Therapy</vt:lpstr>
      <vt:lpstr>Direct Services</vt:lpstr>
      <vt:lpstr>Indirect Services</vt:lpstr>
      <vt:lpstr>Education</vt:lpstr>
      <vt:lpstr>Implications for Future Research</vt:lpstr>
      <vt:lpstr>Conclusion</vt:lpstr>
      <vt:lpstr>References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eclassroom</dc:creator>
  <cp:lastModifiedBy>Lisa Monroe</cp:lastModifiedBy>
  <cp:revision>11</cp:revision>
  <dcterms:modified xsi:type="dcterms:W3CDTF">2017-07-10T15:04:23Z</dcterms:modified>
</cp:coreProperties>
</file>